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333"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86690" autoAdjust="0"/>
  </p:normalViewPr>
  <p:slideViewPr>
    <p:cSldViewPr snapToGrid="0" snapToObjects="1">
      <p:cViewPr varScale="1">
        <p:scale>
          <a:sx n="76" d="100"/>
          <a:sy n="76" d="100"/>
        </p:scale>
        <p:origin x="604"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Brandon Perez</a:t>
            </a:r>
          </a:p>
          <a:p>
            <a:r>
              <a:rPr lang="en-US" dirty="0">
                <a:solidFill>
                  <a:schemeClr val="bg2"/>
                </a:solidFill>
                <a:latin typeface="Abadi" panose="020B0604020104020204" pitchFamily="34" charset="0"/>
                <a:ea typeface="SF Pro" pitchFamily="2" charset="0"/>
                <a:cs typeface="SF Pro" pitchFamily="2" charset="0"/>
              </a:rPr>
              <a:t>12/19/2023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marL="0" indent="0">
              <a:buNone/>
            </a:pPr>
            <a:r>
              <a:rPr lang="en-US" dirty="0">
                <a:latin typeface="+mj-lt"/>
              </a:rPr>
              <a:t>Used </a:t>
            </a:r>
            <a:r>
              <a:rPr lang="en-US" dirty="0"/>
              <a:t>scatter plots </a:t>
            </a:r>
            <a:r>
              <a:rPr lang="en-US" dirty="0">
                <a:latin typeface="+mj-lt"/>
              </a:rPr>
              <a:t>on the following to observe trends between variables</a:t>
            </a:r>
          </a:p>
          <a:p>
            <a:r>
              <a:rPr lang="en-US" sz="2400" dirty="0">
                <a:latin typeface="+mj-lt"/>
              </a:rPr>
              <a:t>Flight Number and Launch Site</a:t>
            </a:r>
          </a:p>
          <a:p>
            <a:r>
              <a:rPr lang="en-US" sz="2400" dirty="0">
                <a:latin typeface="+mj-lt"/>
              </a:rPr>
              <a:t>Payload and Launch Site</a:t>
            </a:r>
          </a:p>
          <a:p>
            <a:r>
              <a:rPr lang="en-US" sz="2400" dirty="0">
                <a:latin typeface="+mj-lt"/>
              </a:rPr>
              <a:t>Flight Number and Orbit type</a:t>
            </a:r>
          </a:p>
          <a:p>
            <a:r>
              <a:rPr lang="en-US" sz="2400" dirty="0">
                <a:latin typeface="+mj-lt"/>
              </a:rPr>
              <a:t>Payload and Orbit type </a:t>
            </a:r>
          </a:p>
          <a:p>
            <a:pPr marL="0" indent="0">
              <a:buNone/>
            </a:pPr>
            <a:r>
              <a:rPr lang="en-US" dirty="0">
                <a:latin typeface="+mj-lt"/>
              </a:rPr>
              <a:t>Visualized the success rate of each orbit type with a </a:t>
            </a:r>
            <a:r>
              <a:rPr lang="en-US" dirty="0"/>
              <a:t>bar chart </a:t>
            </a:r>
            <a:r>
              <a:rPr lang="en-US" dirty="0">
                <a:latin typeface="+mj-lt"/>
              </a:rPr>
              <a:t>for clear side to side comparisons. </a:t>
            </a:r>
          </a:p>
          <a:p>
            <a:pPr marL="0" indent="0">
              <a:buNone/>
            </a:pPr>
            <a:r>
              <a:rPr lang="en-US" dirty="0">
                <a:latin typeface="+mj-lt"/>
              </a:rPr>
              <a:t>Visualized the launch success yearly trend using a </a:t>
            </a:r>
            <a:r>
              <a:rPr lang="en-US" dirty="0"/>
              <a:t>line plot</a:t>
            </a:r>
            <a:r>
              <a:rPr lang="en-US" dirty="0">
                <a:latin typeface="+mj-lt"/>
              </a:rPr>
              <a:t>.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8127"/>
            <a:ext cx="9745589" cy="4351338"/>
          </a:xfrm>
          <a:prstGeom prst="rect">
            <a:avLst/>
          </a:prstGeom>
        </p:spPr>
        <p:txBody>
          <a:bodyPr lIns="91440" tIns="45720" rIns="91440" bIns="45720" anchor="t"/>
          <a:lstStyle/>
          <a:p>
            <a:pPr marL="0" indent="0">
              <a:buNone/>
            </a:pPr>
            <a:r>
              <a:rPr lang="en-US" sz="2000" dirty="0"/>
              <a:t>We loaded the dataset in IBM Db2 and connected to the database via ibmdb2API. We performed EDA with SQL by executing queries to get insights from the data. </a:t>
            </a:r>
          </a:p>
          <a:p>
            <a:pPr marL="0" indent="0">
              <a:buNone/>
            </a:pPr>
            <a:r>
              <a:rPr lang="en-US" sz="2000" dirty="0"/>
              <a:t> • unique launch sites</a:t>
            </a:r>
          </a:p>
          <a:p>
            <a:pPr marL="0" indent="0">
              <a:buNone/>
            </a:pPr>
            <a:r>
              <a:rPr lang="en-US" sz="2000" dirty="0"/>
              <a:t> • launch sites beginning with CCA</a:t>
            </a:r>
          </a:p>
          <a:p>
            <a:pPr marL="0" indent="0">
              <a:buNone/>
            </a:pPr>
            <a:r>
              <a:rPr lang="en-US" sz="2000" dirty="0"/>
              <a:t> • total payload mass carried by boosters launched by NASA (CRS)</a:t>
            </a:r>
          </a:p>
          <a:p>
            <a:pPr marL="0" indent="0">
              <a:buNone/>
            </a:pPr>
            <a:r>
              <a:rPr lang="en-US" sz="2000" dirty="0"/>
              <a:t> • average payload mass carried by booster version F9 v1.1</a:t>
            </a:r>
          </a:p>
          <a:p>
            <a:pPr marL="0" indent="0">
              <a:buNone/>
            </a:pPr>
            <a:r>
              <a:rPr lang="en-US" sz="2000" dirty="0"/>
              <a:t> • date when the first successful landing outcome in ground pad was achieved.</a:t>
            </a:r>
          </a:p>
          <a:p>
            <a:pPr marL="0" indent="0">
              <a:buNone/>
            </a:pPr>
            <a:r>
              <a:rPr lang="en-US" sz="2000" dirty="0"/>
              <a:t> • The total no of successful and failed outcomes</a:t>
            </a:r>
          </a:p>
          <a:p>
            <a:pPr marL="0" indent="0">
              <a:buNone/>
            </a:pPr>
            <a:r>
              <a:rPr lang="en-US" sz="2000" dirty="0"/>
              <a:t> • names of the </a:t>
            </a:r>
            <a:r>
              <a:rPr lang="en-US" sz="2000" dirty="0" err="1"/>
              <a:t>booster_versions</a:t>
            </a:r>
            <a:r>
              <a:rPr lang="en-US" sz="2000" dirty="0"/>
              <a:t> which have carried the maximum payload mass</a:t>
            </a:r>
          </a:p>
          <a:p>
            <a:pPr marL="0" indent="0">
              <a:buNone/>
            </a:pPr>
            <a:r>
              <a:rPr lang="en-US" sz="2000" dirty="0"/>
              <a:t> • rank of the count of landing outcomes between a specified date.</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2054"/>
            <a:ext cx="10515600" cy="4351338"/>
          </a:xfrm>
          <a:prstGeom prst="rect">
            <a:avLst/>
          </a:prstGeom>
        </p:spPr>
        <p:txBody>
          <a:bodyPr>
            <a:normAutofit fontScale="92500"/>
          </a:bodyPr>
          <a:lstStyle/>
          <a:p>
            <a:pPr marL="0" indent="0">
              <a:buNone/>
            </a:pPr>
            <a:r>
              <a:rPr lang="en-US" dirty="0"/>
              <a:t>Folium Circles, Markers, Marker clusters, Mouse position and polyline objects were added. </a:t>
            </a:r>
          </a:p>
          <a:p>
            <a:pPr marL="0" indent="0">
              <a:buNone/>
            </a:pPr>
            <a:r>
              <a:rPr lang="en-US" dirty="0"/>
              <a:t>• Circles: To add a highlighted circle area with a text label on a specific site. </a:t>
            </a:r>
          </a:p>
          <a:p>
            <a:pPr marL="0" indent="0">
              <a:buNone/>
            </a:pPr>
            <a:r>
              <a:rPr lang="en-US" dirty="0"/>
              <a:t>• Markers: To mark the site </a:t>
            </a:r>
          </a:p>
          <a:p>
            <a:pPr marL="0" indent="0">
              <a:buNone/>
            </a:pPr>
            <a:r>
              <a:rPr lang="en-US" dirty="0"/>
              <a:t>• Marker Clusters: To simplify the map as it contained any markers having the same coordinate </a:t>
            </a:r>
          </a:p>
          <a:p>
            <a:pPr marL="0" indent="0">
              <a:buNone/>
            </a:pPr>
            <a:r>
              <a:rPr lang="en-US" dirty="0"/>
              <a:t>• Mouse Position: to get the coordinates for the position the mouse points on the map.</a:t>
            </a:r>
          </a:p>
          <a:p>
            <a:pPr marL="0" indent="0">
              <a:buNone/>
            </a:pPr>
            <a:r>
              <a:rPr lang="en-US" dirty="0"/>
              <a:t>• Polyline: to draw a line from a site to the nearest coast, city, highway, etc.</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289" y="1506843"/>
            <a:ext cx="9745589" cy="4351338"/>
          </a:xfrm>
          <a:prstGeom prst="rect">
            <a:avLst/>
          </a:prstGeom>
        </p:spPr>
        <p:txBody>
          <a:bodyPr vert="horz" lIns="91440" tIns="45720" rIns="91440" bIns="45720" rtlCol="0" anchor="t">
            <a:normAutofit/>
          </a:bodyPr>
          <a:lstStyle/>
          <a:p>
            <a:pPr marL="0" indent="0">
              <a:buNone/>
            </a:pPr>
            <a:r>
              <a:rPr lang="en-US" dirty="0"/>
              <a:t>Built an interactive Dashboard using </a:t>
            </a:r>
            <a:r>
              <a:rPr lang="en-US" dirty="0" err="1"/>
              <a:t>Plotly</a:t>
            </a:r>
            <a:r>
              <a:rPr lang="en-US" dirty="0"/>
              <a:t> Dash having the following features: </a:t>
            </a:r>
          </a:p>
          <a:p>
            <a:pPr marL="0" indent="0">
              <a:buNone/>
            </a:pPr>
            <a:r>
              <a:rPr lang="en-US" dirty="0"/>
              <a:t>- Added a dropdown for the site input, and plotted a pie chart to view the relative success and failures in launches for each site </a:t>
            </a:r>
          </a:p>
          <a:p>
            <a:pPr marL="0" indent="0">
              <a:buNone/>
            </a:pPr>
            <a:r>
              <a:rPr lang="en-US" dirty="0"/>
              <a:t>- Added a Range Slider for the Payload range to view the scatterplot between Payload and Class, according to the input site and within the provided payload range. </a:t>
            </a:r>
          </a:p>
          <a:p>
            <a:pPr marL="0" indent="0">
              <a:buNone/>
            </a:pPr>
            <a:r>
              <a:rPr lang="en-US" dirty="0"/>
              <a:t>These plots and interactions allowed to quickly visualize and analyze the relation between payloads and launch sites, which helped to find the best site for launching Falcon 9</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0065"/>
            <a:ext cx="9745589" cy="3274882"/>
          </a:xfrm>
          <a:prstGeom prst="rect">
            <a:avLst/>
          </a:prstGeom>
        </p:spPr>
        <p:txBody>
          <a:bodyPr>
            <a:normAutofit/>
          </a:bodyPr>
          <a:lstStyle/>
          <a:p>
            <a:pPr marL="0" indent="0">
              <a:buNone/>
            </a:pPr>
            <a:r>
              <a:rPr lang="en-US" sz="2200" dirty="0"/>
              <a:t>The features/predictor variables and the label/target variable were loaded into respective </a:t>
            </a:r>
            <a:r>
              <a:rPr lang="en-US" sz="2200" dirty="0" err="1"/>
              <a:t>dataframes</a:t>
            </a:r>
            <a:r>
              <a:rPr lang="en-US" sz="2200" dirty="0"/>
              <a:t>. The predictor data was standardized using </a:t>
            </a:r>
            <a:r>
              <a:rPr lang="en-US" sz="2200" dirty="0" err="1"/>
              <a:t>standar</a:t>
            </a:r>
            <a:r>
              <a:rPr lang="en-US" sz="2200" dirty="0"/>
              <a:t> scalar. The data was split into training and test data. The labels are the data that we want to predict. The labels are in the column labeled "class". The features are all the other columns. For the problem statement, classification models such as logistic regression, SVM, </a:t>
            </a:r>
            <a:r>
              <a:rPr lang="en-US" sz="2200" dirty="0" err="1"/>
              <a:t>DecisionTrees</a:t>
            </a:r>
            <a:r>
              <a:rPr lang="en-US" sz="2200" dirty="0"/>
              <a:t>, and KNN were used. We determined the best hyperparameters using </a:t>
            </a:r>
            <a:r>
              <a:rPr lang="en-US" sz="2200" dirty="0" err="1"/>
              <a:t>GridSearchCV</a:t>
            </a:r>
            <a:r>
              <a:rPr lang="en-US" sz="2200" dirty="0"/>
              <a:t> with 10 fold cross validation We also plotted the confusion matrices for each model. We will use the test data to determine which machine learning model performs the best using confusion matrices and scores, then compile the results.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7460C930-AFFB-428A-31B9-22FB6D6C3F27}"/>
              </a:ext>
            </a:extLst>
          </p:cNvPr>
          <p:cNvSpPr/>
          <p:nvPr/>
        </p:nvSpPr>
        <p:spPr>
          <a:xfrm>
            <a:off x="909402" y="4886587"/>
            <a:ext cx="1729908" cy="101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Loading the dataset and standardizing</a:t>
            </a:r>
          </a:p>
        </p:txBody>
      </p:sp>
      <p:sp>
        <p:nvSpPr>
          <p:cNvPr id="10" name="Rectangle 9">
            <a:extLst>
              <a:ext uri="{FF2B5EF4-FFF2-40B4-BE49-F238E27FC236}">
                <a16:creationId xmlns:a16="http://schemas.microsoft.com/office/drawing/2014/main" id="{A2CFA7AE-2305-FC1F-DE2F-D8B22E871246}"/>
              </a:ext>
            </a:extLst>
          </p:cNvPr>
          <p:cNvSpPr/>
          <p:nvPr/>
        </p:nvSpPr>
        <p:spPr>
          <a:xfrm>
            <a:off x="3018912" y="4886587"/>
            <a:ext cx="1729908" cy="101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Splitting into training and testing sets</a:t>
            </a:r>
          </a:p>
        </p:txBody>
      </p:sp>
      <p:sp>
        <p:nvSpPr>
          <p:cNvPr id="11" name="Rectangle 10">
            <a:extLst>
              <a:ext uri="{FF2B5EF4-FFF2-40B4-BE49-F238E27FC236}">
                <a16:creationId xmlns:a16="http://schemas.microsoft.com/office/drawing/2014/main" id="{49E30C85-F928-7121-1B19-B1187D4A61F6}"/>
              </a:ext>
            </a:extLst>
          </p:cNvPr>
          <p:cNvSpPr/>
          <p:nvPr/>
        </p:nvSpPr>
        <p:spPr>
          <a:xfrm>
            <a:off x="5128422" y="4886587"/>
            <a:ext cx="1729908" cy="101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 training and hyperparameter tuning</a:t>
            </a:r>
          </a:p>
        </p:txBody>
      </p:sp>
      <p:sp>
        <p:nvSpPr>
          <p:cNvPr id="12" name="Rectangle 11">
            <a:extLst>
              <a:ext uri="{FF2B5EF4-FFF2-40B4-BE49-F238E27FC236}">
                <a16:creationId xmlns:a16="http://schemas.microsoft.com/office/drawing/2014/main" id="{14A50B83-3717-F9FB-712D-CD2B4A1B8916}"/>
              </a:ext>
            </a:extLst>
          </p:cNvPr>
          <p:cNvSpPr/>
          <p:nvPr/>
        </p:nvSpPr>
        <p:spPr>
          <a:xfrm>
            <a:off x="7237932" y="4886587"/>
            <a:ext cx="1729908" cy="101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Evaluation</a:t>
            </a:r>
          </a:p>
        </p:txBody>
      </p:sp>
      <p:sp>
        <p:nvSpPr>
          <p:cNvPr id="13" name="Rectangle 12">
            <a:extLst>
              <a:ext uri="{FF2B5EF4-FFF2-40B4-BE49-F238E27FC236}">
                <a16:creationId xmlns:a16="http://schemas.microsoft.com/office/drawing/2014/main" id="{4936B0A1-AD4A-8F28-AEAD-4916DE04899E}"/>
              </a:ext>
            </a:extLst>
          </p:cNvPr>
          <p:cNvSpPr/>
          <p:nvPr/>
        </p:nvSpPr>
        <p:spPr>
          <a:xfrm>
            <a:off x="9347442" y="4886587"/>
            <a:ext cx="1729908" cy="1017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14" name="Arrow: Right 13">
            <a:extLst>
              <a:ext uri="{FF2B5EF4-FFF2-40B4-BE49-F238E27FC236}">
                <a16:creationId xmlns:a16="http://schemas.microsoft.com/office/drawing/2014/main" id="{70B36363-6551-7AD0-5AFC-3CDD0E2749D5}"/>
              </a:ext>
            </a:extLst>
          </p:cNvPr>
          <p:cNvSpPr/>
          <p:nvPr/>
        </p:nvSpPr>
        <p:spPr>
          <a:xfrm>
            <a:off x="2639310" y="5420122"/>
            <a:ext cx="253068" cy="4571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E822025-8227-9BA3-61CD-B2A53DEEC4DD}"/>
              </a:ext>
            </a:extLst>
          </p:cNvPr>
          <p:cNvSpPr/>
          <p:nvPr/>
        </p:nvSpPr>
        <p:spPr>
          <a:xfrm>
            <a:off x="4748820" y="5418118"/>
            <a:ext cx="253068" cy="4571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D10BB76-0B80-BAEA-2D13-70013C697FD1}"/>
              </a:ext>
            </a:extLst>
          </p:cNvPr>
          <p:cNvSpPr/>
          <p:nvPr/>
        </p:nvSpPr>
        <p:spPr>
          <a:xfrm>
            <a:off x="6858330" y="5395258"/>
            <a:ext cx="253068" cy="4571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32B8C43-01C3-BEEE-3EC5-1BA05262040B}"/>
              </a:ext>
            </a:extLst>
          </p:cNvPr>
          <p:cNvSpPr/>
          <p:nvPr/>
        </p:nvSpPr>
        <p:spPr>
          <a:xfrm>
            <a:off x="8967840" y="5390272"/>
            <a:ext cx="253068" cy="4571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99595" y="1530500"/>
            <a:ext cx="10786016" cy="4383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2000" dirty="0">
                <a:solidFill>
                  <a:schemeClr val="tx1"/>
                </a:solidFill>
              </a:rPr>
              <a:t>Exploratory data analysis results </a:t>
            </a:r>
          </a:p>
          <a:p>
            <a:pPr marL="457200" lvl="1" indent="0">
              <a:buNone/>
            </a:pPr>
            <a:r>
              <a:rPr lang="en-US" sz="2000" dirty="0">
                <a:solidFill>
                  <a:schemeClr val="tx1"/>
                </a:solidFill>
              </a:rPr>
              <a:t> • Newer rockets could carry more payload</a:t>
            </a:r>
          </a:p>
          <a:p>
            <a:pPr marL="457200" lvl="1" indent="0">
              <a:buNone/>
            </a:pPr>
            <a:r>
              <a:rPr lang="en-US" sz="2000" dirty="0">
                <a:solidFill>
                  <a:schemeClr val="tx1"/>
                </a:solidFill>
              </a:rPr>
              <a:t> • Payloads over 8000kg have high success rate</a:t>
            </a:r>
          </a:p>
          <a:p>
            <a:pPr marL="457200" lvl="1" indent="0">
              <a:buNone/>
            </a:pPr>
            <a:r>
              <a:rPr lang="en-US" sz="2000" dirty="0">
                <a:solidFill>
                  <a:schemeClr val="tx1"/>
                </a:solidFill>
              </a:rPr>
              <a:t> • the success rate since 2013 kept increasing till 2020</a:t>
            </a:r>
          </a:p>
          <a:p>
            <a:pPr marL="457200" lvl="1" indent="0">
              <a:buNone/>
            </a:pPr>
            <a:r>
              <a:rPr lang="en-US" sz="2000" dirty="0">
                <a:solidFill>
                  <a:schemeClr val="tx1"/>
                </a:solidFill>
              </a:rPr>
              <a:t> • 2010-2013 period had no success rate</a:t>
            </a:r>
          </a:p>
          <a:p>
            <a:pPr marL="457200" lvl="1" indent="0">
              <a:buNone/>
            </a:pPr>
            <a:r>
              <a:rPr lang="en-US" sz="2000" dirty="0">
                <a:solidFill>
                  <a:schemeClr val="tx1"/>
                </a:solidFill>
              </a:rPr>
              <a:t> • Space X uses 4 different launch sites</a:t>
            </a:r>
          </a:p>
          <a:p>
            <a:pPr marL="457200" lvl="1" indent="0">
              <a:buNone/>
            </a:pPr>
            <a:r>
              <a:rPr lang="en-US" sz="2000" dirty="0">
                <a:solidFill>
                  <a:schemeClr val="tx1"/>
                </a:solidFill>
              </a:rPr>
              <a:t> • VLEO orbit has 14 launches and 85% success rate</a:t>
            </a:r>
          </a:p>
          <a:p>
            <a:pPr marL="457200" lvl="1" indent="0">
              <a:buNone/>
            </a:pPr>
            <a:r>
              <a:rPr lang="en-US" sz="2000" dirty="0">
                <a:solidFill>
                  <a:schemeClr val="tx1"/>
                </a:solidFill>
              </a:rPr>
              <a:t> • The first successful landing outcome was in 2015, five years after the first launch.</a:t>
            </a:r>
          </a:p>
          <a:p>
            <a:pPr marL="457200" lvl="1" indent="0">
              <a:buNone/>
            </a:pPr>
            <a:r>
              <a:rPr lang="en-US" sz="2000" dirty="0">
                <a:solidFill>
                  <a:schemeClr val="tx1"/>
                </a:solidFill>
              </a:rPr>
              <a:t> • With booster F9, almost every mission outcome was successful.</a:t>
            </a:r>
          </a:p>
          <a:p>
            <a:pPr marL="457200" lvl="1" indent="0">
              <a:buNone/>
            </a:pPr>
            <a:r>
              <a:rPr lang="en-US" sz="2000" dirty="0">
                <a:solidFill>
                  <a:schemeClr val="tx1"/>
                </a:solidFill>
              </a:rPr>
              <a:t> • around 70 landing outcomes were successful, while there were 22 no attempts, and around 10 </a:t>
            </a:r>
          </a:p>
          <a:p>
            <a:pPr marL="457200" lvl="1" indent="0">
              <a:buNone/>
            </a:pPr>
            <a:r>
              <a:rPr lang="en-US" sz="2000" dirty="0">
                <a:solidFill>
                  <a:schemeClr val="tx1"/>
                </a:solidFill>
              </a:rPr>
              <a:t>    failed.</a:t>
            </a:r>
          </a:p>
          <a:p>
            <a:pPr marL="457200" lvl="1" indent="0">
              <a:buNone/>
            </a:pPr>
            <a:r>
              <a:rPr lang="en-US" sz="2000" dirty="0">
                <a:solidFill>
                  <a:schemeClr val="tx1"/>
                </a:solidFill>
              </a:rPr>
              <a:t> • With time, the success increased mostly due to advancement in technology.</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5413" y="3862969"/>
            <a:ext cx="10581174" cy="2251710"/>
          </a:xfrm>
          <a:prstGeom prst="rect">
            <a:avLst/>
          </a:prstGeom>
        </p:spPr>
        <p:txBody>
          <a:bodyPr>
            <a:normAutofit/>
          </a:bodyPr>
          <a:lstStyle/>
          <a:p>
            <a:pPr marL="0" indent="0">
              <a:lnSpc>
                <a:spcPct val="100000"/>
              </a:lnSpc>
              <a:spcBef>
                <a:spcPts val="1400"/>
              </a:spcBef>
              <a:buNone/>
            </a:pPr>
            <a:r>
              <a:rPr lang="en-US" sz="2400" dirty="0"/>
              <a:t>Observations:</a:t>
            </a:r>
          </a:p>
          <a:p>
            <a:pPr marL="0" indent="0">
              <a:lnSpc>
                <a:spcPct val="100000"/>
              </a:lnSpc>
              <a:spcBef>
                <a:spcPts val="1400"/>
              </a:spcBef>
              <a:buNone/>
            </a:pPr>
            <a:r>
              <a:rPr lang="en-US" sz="1800" dirty="0"/>
              <a:t> • CCAFS LC-40 has overall lower success rate than other two as it failed a lot during initial flights</a:t>
            </a:r>
          </a:p>
          <a:p>
            <a:pPr marL="0" indent="0">
              <a:lnSpc>
                <a:spcPct val="100000"/>
              </a:lnSpc>
              <a:spcBef>
                <a:spcPts val="1400"/>
              </a:spcBef>
              <a:buNone/>
            </a:pPr>
            <a:r>
              <a:rPr lang="en-US" sz="1800" dirty="0"/>
              <a:t> • KSC LC-39A and VAFB SLC 4E have almost same success rate, and they have a relatively higher flight number   so failure rate is low</a:t>
            </a:r>
          </a:p>
          <a:p>
            <a:pPr marL="0" indent="0">
              <a:lnSpc>
                <a:spcPct val="100000"/>
              </a:lnSpc>
              <a:spcBef>
                <a:spcPts val="1400"/>
              </a:spcBef>
              <a:buNone/>
            </a:pPr>
            <a:r>
              <a:rPr lang="en-US" sz="1800" dirty="0"/>
              <a:t> • Best Site is CCAFS SLC-40 as it has very high success rate in recent times.</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screen shot of a graph&#10;&#10;Description automatically generated">
            <a:extLst>
              <a:ext uri="{FF2B5EF4-FFF2-40B4-BE49-F238E27FC236}">
                <a16:creationId xmlns:a16="http://schemas.microsoft.com/office/drawing/2014/main" id="{61552E7E-5FB2-1A05-A126-D49DA8DBCCCE}"/>
              </a:ext>
            </a:extLst>
          </p:cNvPr>
          <p:cNvPicPr>
            <a:picLocks noChangeAspect="1"/>
          </p:cNvPicPr>
          <p:nvPr/>
        </p:nvPicPr>
        <p:blipFill>
          <a:blip r:embed="rId3"/>
          <a:stretch>
            <a:fillRect/>
          </a:stretch>
        </p:blipFill>
        <p:spPr>
          <a:xfrm>
            <a:off x="1045967" y="1403874"/>
            <a:ext cx="9314091" cy="245909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0620" y="3816394"/>
            <a:ext cx="11126616" cy="1989450"/>
          </a:xfrm>
          <a:prstGeom prst="rect">
            <a:avLst/>
          </a:prstGeom>
        </p:spPr>
        <p:txBody>
          <a:bodyPr>
            <a:normAutofit fontScale="92500"/>
          </a:bodyPr>
          <a:lstStyle/>
          <a:p>
            <a:pPr marL="0" indent="0">
              <a:lnSpc>
                <a:spcPct val="100000"/>
              </a:lnSpc>
              <a:spcBef>
                <a:spcPts val="1400"/>
              </a:spcBef>
              <a:buNone/>
            </a:pPr>
            <a:r>
              <a:rPr lang="en-US" sz="3000" dirty="0"/>
              <a:t>Observations:</a:t>
            </a:r>
          </a:p>
          <a:p>
            <a:pPr marL="0" indent="0">
              <a:lnSpc>
                <a:spcPct val="100000"/>
              </a:lnSpc>
              <a:spcBef>
                <a:spcPts val="1400"/>
              </a:spcBef>
              <a:buNone/>
            </a:pPr>
            <a:r>
              <a:rPr lang="en-US" sz="2000" dirty="0"/>
              <a:t>   • There are no rockets launched for heavy payload mass (greater than 10000) for the VAFB-SLC </a:t>
            </a:r>
            <a:r>
              <a:rPr lang="en-US" sz="2000" dirty="0" err="1"/>
              <a:t>launchsite</a:t>
            </a:r>
            <a:r>
              <a:rPr lang="en-US" sz="2000" dirty="0"/>
              <a:t> A</a:t>
            </a:r>
          </a:p>
          <a:p>
            <a:pPr marL="0" indent="0">
              <a:lnSpc>
                <a:spcPct val="100000"/>
              </a:lnSpc>
              <a:spcBef>
                <a:spcPts val="1400"/>
              </a:spcBef>
              <a:buNone/>
            </a:pPr>
            <a:r>
              <a:rPr lang="en-US" sz="2000" dirty="0"/>
              <a:t>   • Payloads over 8000kg have high success rate</a:t>
            </a:r>
          </a:p>
          <a:p>
            <a:pPr marL="0" indent="0">
              <a:lnSpc>
                <a:spcPct val="100000"/>
              </a:lnSpc>
              <a:spcBef>
                <a:spcPts val="1400"/>
              </a:spcBef>
              <a:buNone/>
            </a:pPr>
            <a:r>
              <a:rPr lang="en-US" sz="2000" dirty="0"/>
              <a:t>   • Payloads less than 6000kg have high failure rate for the CCAFS SLC-40 launch site</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orange and blue dots&#10;&#10;Description automatically generated">
            <a:extLst>
              <a:ext uri="{FF2B5EF4-FFF2-40B4-BE49-F238E27FC236}">
                <a16:creationId xmlns:a16="http://schemas.microsoft.com/office/drawing/2014/main" id="{C8412437-CF97-92B8-50E1-AF72F6C248A8}"/>
              </a:ext>
            </a:extLst>
          </p:cNvPr>
          <p:cNvPicPr>
            <a:picLocks noChangeAspect="1"/>
          </p:cNvPicPr>
          <p:nvPr/>
        </p:nvPicPr>
        <p:blipFill>
          <a:blip r:embed="rId3"/>
          <a:stretch>
            <a:fillRect/>
          </a:stretch>
        </p:blipFill>
        <p:spPr>
          <a:xfrm>
            <a:off x="35989" y="1327664"/>
            <a:ext cx="12120022" cy="232426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2455" y="1421185"/>
            <a:ext cx="5453113" cy="3811588"/>
          </a:xfrm>
          <a:prstGeom prst="rect">
            <a:avLst/>
          </a:prstGeom>
        </p:spPr>
        <p:txBody>
          <a:bodyPr>
            <a:normAutofit/>
          </a:bodyPr>
          <a:lstStyle/>
          <a:p>
            <a:pPr marL="0" indent="0">
              <a:lnSpc>
                <a:spcPct val="100000"/>
              </a:lnSpc>
              <a:spcBef>
                <a:spcPts val="1400"/>
              </a:spcBef>
              <a:buNone/>
            </a:pPr>
            <a:r>
              <a:rPr lang="en-US" sz="2400" dirty="0"/>
              <a:t>Observations from Data and Bar Chart:</a:t>
            </a:r>
          </a:p>
          <a:p>
            <a:pPr marL="0" indent="0">
              <a:lnSpc>
                <a:spcPct val="100000"/>
              </a:lnSpc>
              <a:spcBef>
                <a:spcPts val="1400"/>
              </a:spcBef>
              <a:buNone/>
            </a:pPr>
            <a:r>
              <a:rPr lang="en-US" sz="1600" dirty="0"/>
              <a:t> • GEO, HEO, ES-L1, SSO have 1 launches and 100% success rate</a:t>
            </a:r>
          </a:p>
          <a:p>
            <a:pPr marL="0" indent="0">
              <a:lnSpc>
                <a:spcPct val="100000"/>
              </a:lnSpc>
              <a:spcBef>
                <a:spcPts val="1400"/>
              </a:spcBef>
              <a:buNone/>
            </a:pPr>
            <a:r>
              <a:rPr lang="en-US" sz="1600" dirty="0"/>
              <a:t> • SO has 1 launch and 0% </a:t>
            </a:r>
            <a:r>
              <a:rPr lang="en-US" sz="1600" dirty="0" err="1"/>
              <a:t>succes</a:t>
            </a:r>
            <a:r>
              <a:rPr lang="en-US" sz="1600" dirty="0"/>
              <a:t> rate</a:t>
            </a:r>
          </a:p>
          <a:p>
            <a:pPr marL="0" indent="0">
              <a:lnSpc>
                <a:spcPct val="100000"/>
              </a:lnSpc>
              <a:spcBef>
                <a:spcPts val="1400"/>
              </a:spcBef>
              <a:buNone/>
            </a:pPr>
            <a:r>
              <a:rPr lang="en-US" sz="1600" dirty="0"/>
              <a:t> • ISS has 21 launches 61% success rate</a:t>
            </a:r>
          </a:p>
          <a:p>
            <a:pPr marL="0" indent="0">
              <a:lnSpc>
                <a:spcPct val="100000"/>
              </a:lnSpc>
              <a:spcBef>
                <a:spcPts val="1400"/>
              </a:spcBef>
              <a:buNone/>
            </a:pPr>
            <a:r>
              <a:rPr lang="en-US" sz="1600" dirty="0"/>
              <a:t> • VLEO has 14 launches and 85% success rate</a:t>
            </a:r>
          </a:p>
          <a:p>
            <a:pPr marL="0" indent="0">
              <a:lnSpc>
                <a:spcPct val="100000"/>
              </a:lnSpc>
              <a:spcBef>
                <a:spcPts val="1400"/>
              </a:spcBef>
              <a:buNone/>
            </a:pPr>
            <a:r>
              <a:rPr lang="en-US" sz="1600" dirty="0"/>
              <a:t> • PO has 9 launches and ~65%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screenshot of a computer&#10;&#10;Description automatically generated">
            <a:extLst>
              <a:ext uri="{FF2B5EF4-FFF2-40B4-BE49-F238E27FC236}">
                <a16:creationId xmlns:a16="http://schemas.microsoft.com/office/drawing/2014/main" id="{9E67555A-B44F-AADB-4BA2-D1AA329A98E3}"/>
              </a:ext>
            </a:extLst>
          </p:cNvPr>
          <p:cNvPicPr>
            <a:picLocks noChangeAspect="1"/>
          </p:cNvPicPr>
          <p:nvPr/>
        </p:nvPicPr>
        <p:blipFill>
          <a:blip r:embed="rId3"/>
          <a:stretch>
            <a:fillRect/>
          </a:stretch>
        </p:blipFill>
        <p:spPr>
          <a:xfrm>
            <a:off x="6325568" y="4341234"/>
            <a:ext cx="2003665" cy="1783078"/>
          </a:xfrm>
          <a:prstGeom prst="rect">
            <a:avLst/>
          </a:prstGeom>
        </p:spPr>
      </p:pic>
      <p:pic>
        <p:nvPicPr>
          <p:cNvPr id="8" name="Picture 7" descr="A graph of blue bars&#10;&#10;Description automatically generated with medium confidence">
            <a:extLst>
              <a:ext uri="{FF2B5EF4-FFF2-40B4-BE49-F238E27FC236}">
                <a16:creationId xmlns:a16="http://schemas.microsoft.com/office/drawing/2014/main" id="{8D416D1F-D328-6F49-98D3-17719B8FAC6D}"/>
              </a:ext>
            </a:extLst>
          </p:cNvPr>
          <p:cNvPicPr>
            <a:picLocks noChangeAspect="1"/>
          </p:cNvPicPr>
          <p:nvPr/>
        </p:nvPicPr>
        <p:blipFill>
          <a:blip r:embed="rId4"/>
          <a:stretch>
            <a:fillRect/>
          </a:stretch>
        </p:blipFill>
        <p:spPr>
          <a:xfrm>
            <a:off x="6388975" y="1421185"/>
            <a:ext cx="5068997" cy="282016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4605" y="4234115"/>
            <a:ext cx="10202789" cy="3811588"/>
          </a:xfrm>
          <a:prstGeom prst="rect">
            <a:avLst/>
          </a:prstGeom>
        </p:spPr>
        <p:txBody>
          <a:bodyPr>
            <a:normAutofit/>
          </a:bodyPr>
          <a:lstStyle/>
          <a:p>
            <a:pPr marL="0" indent="0">
              <a:lnSpc>
                <a:spcPct val="100000"/>
              </a:lnSpc>
              <a:spcBef>
                <a:spcPts val="1400"/>
              </a:spcBef>
              <a:buNone/>
            </a:pPr>
            <a:r>
              <a:rPr lang="en-US" sz="3200" dirty="0"/>
              <a:t>Observations: </a:t>
            </a:r>
          </a:p>
          <a:p>
            <a:pPr marL="0" indent="0">
              <a:lnSpc>
                <a:spcPct val="100000"/>
              </a:lnSpc>
              <a:spcBef>
                <a:spcPts val="1400"/>
              </a:spcBef>
              <a:buNone/>
            </a:pPr>
            <a:r>
              <a:rPr lang="en-US" sz="2000" dirty="0"/>
              <a:t>• We can see that in the LEO orbit the Success appears related to the number of flights; on the other hand, there seems to be no relationship between flight number when in GTO orbit. </a:t>
            </a:r>
          </a:p>
          <a:p>
            <a:pPr marL="0" indent="0">
              <a:lnSpc>
                <a:spcPct val="100000"/>
              </a:lnSpc>
              <a:spcBef>
                <a:spcPts val="1400"/>
              </a:spcBef>
              <a:buNone/>
            </a:pPr>
            <a:r>
              <a:rPr lang="en-US" sz="2000" dirty="0"/>
              <a:t>• Success rate is low for the first flight and it increases as the flight number increases</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screen shot of a graph&#10;&#10;Description automatically generated">
            <a:extLst>
              <a:ext uri="{FF2B5EF4-FFF2-40B4-BE49-F238E27FC236}">
                <a16:creationId xmlns:a16="http://schemas.microsoft.com/office/drawing/2014/main" id="{766FBB83-C5CB-FF1C-D225-7C73620F75B8}"/>
              </a:ext>
            </a:extLst>
          </p:cNvPr>
          <p:cNvPicPr>
            <a:picLocks noChangeAspect="1"/>
          </p:cNvPicPr>
          <p:nvPr/>
        </p:nvPicPr>
        <p:blipFill>
          <a:blip r:embed="rId3"/>
          <a:stretch>
            <a:fillRect/>
          </a:stretch>
        </p:blipFill>
        <p:spPr>
          <a:xfrm>
            <a:off x="717251" y="1376582"/>
            <a:ext cx="10757498" cy="273581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94283" y="4320598"/>
            <a:ext cx="10391327" cy="3811588"/>
          </a:xfrm>
          <a:prstGeom prst="rect">
            <a:avLst/>
          </a:prstGeom>
        </p:spPr>
        <p:txBody>
          <a:bodyPr>
            <a:normAutofit/>
          </a:bodyPr>
          <a:lstStyle/>
          <a:p>
            <a:pPr marL="0" indent="0">
              <a:lnSpc>
                <a:spcPct val="100000"/>
              </a:lnSpc>
              <a:spcBef>
                <a:spcPts val="1400"/>
              </a:spcBef>
              <a:buNone/>
            </a:pPr>
            <a:r>
              <a:rPr lang="en-US" sz="2400" dirty="0"/>
              <a:t>Observations: </a:t>
            </a:r>
          </a:p>
          <a:p>
            <a:pPr marL="0" indent="0">
              <a:lnSpc>
                <a:spcPct val="100000"/>
              </a:lnSpc>
              <a:spcBef>
                <a:spcPts val="1400"/>
              </a:spcBef>
              <a:buNone/>
            </a:pPr>
            <a:r>
              <a:rPr lang="en-US" sz="1800" dirty="0"/>
              <a:t> • With heavy payloads the successful landing or positive landing rate are more for PO, LEO and ISS orbits. </a:t>
            </a:r>
          </a:p>
          <a:p>
            <a:pPr marL="0" indent="0">
              <a:lnSpc>
                <a:spcPct val="100000"/>
              </a:lnSpc>
              <a:spcBef>
                <a:spcPts val="1400"/>
              </a:spcBef>
              <a:buNone/>
            </a:pPr>
            <a:r>
              <a:rPr lang="en-US" sz="1800" dirty="0"/>
              <a:t> • However for GTO we cannot distinguish this well as both positive landing rate and negative landing (unsuccessful mission) are both there here.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mass&#10;&#10;Description automatically generated with medium confidence">
            <a:extLst>
              <a:ext uri="{FF2B5EF4-FFF2-40B4-BE49-F238E27FC236}">
                <a16:creationId xmlns:a16="http://schemas.microsoft.com/office/drawing/2014/main" id="{5C91AEDE-6969-EED6-F4DD-5490B95FE6D9}"/>
              </a:ext>
            </a:extLst>
          </p:cNvPr>
          <p:cNvPicPr>
            <a:picLocks noChangeAspect="1"/>
          </p:cNvPicPr>
          <p:nvPr/>
        </p:nvPicPr>
        <p:blipFill>
          <a:blip r:embed="rId3"/>
          <a:stretch>
            <a:fillRect/>
          </a:stretch>
        </p:blipFill>
        <p:spPr>
          <a:xfrm>
            <a:off x="770010" y="1409596"/>
            <a:ext cx="10687961" cy="27168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584584"/>
            <a:ext cx="10528570" cy="3811588"/>
          </a:xfrm>
          <a:prstGeom prst="rect">
            <a:avLst/>
          </a:prstGeom>
        </p:spPr>
        <p:txBody>
          <a:bodyPr>
            <a:normAutofit/>
          </a:bodyPr>
          <a:lstStyle/>
          <a:p>
            <a:pPr marL="0" indent="0">
              <a:lnSpc>
                <a:spcPct val="100000"/>
              </a:lnSpc>
              <a:spcBef>
                <a:spcPts val="1400"/>
              </a:spcBef>
              <a:buNone/>
            </a:pPr>
            <a:r>
              <a:rPr lang="en-US" dirty="0"/>
              <a:t>Observations: </a:t>
            </a:r>
          </a:p>
          <a:p>
            <a:pPr marL="0" indent="0">
              <a:lnSpc>
                <a:spcPct val="100000"/>
              </a:lnSpc>
              <a:spcBef>
                <a:spcPts val="1400"/>
              </a:spcBef>
              <a:buNone/>
            </a:pPr>
            <a:r>
              <a:rPr lang="en-US" sz="2000" dirty="0"/>
              <a:t> • The success rate since 2013 kept increasing till 2020</a:t>
            </a:r>
          </a:p>
          <a:p>
            <a:pPr marL="0" indent="0">
              <a:lnSpc>
                <a:spcPct val="100000"/>
              </a:lnSpc>
              <a:spcBef>
                <a:spcPts val="1400"/>
              </a:spcBef>
              <a:buNone/>
            </a:pPr>
            <a:r>
              <a:rPr lang="en-US" sz="2000" dirty="0"/>
              <a:t> • 2010-2013 period had no success rate</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the growth of success&#10;&#10;Description automatically generated">
            <a:extLst>
              <a:ext uri="{FF2B5EF4-FFF2-40B4-BE49-F238E27FC236}">
                <a16:creationId xmlns:a16="http://schemas.microsoft.com/office/drawing/2014/main" id="{4AACA68E-6BC9-13F1-0B90-3BD414A6514E}"/>
              </a:ext>
            </a:extLst>
          </p:cNvPr>
          <p:cNvPicPr>
            <a:picLocks noChangeAspect="1"/>
          </p:cNvPicPr>
          <p:nvPr/>
        </p:nvPicPr>
        <p:blipFill>
          <a:blip r:embed="rId3"/>
          <a:stretch>
            <a:fillRect/>
          </a:stretch>
        </p:blipFill>
        <p:spPr>
          <a:xfrm>
            <a:off x="770010" y="1494090"/>
            <a:ext cx="10687961" cy="309049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dirty="0"/>
              <a:t>These are the site names queried from the database using “Distinct” Keyword</a:t>
            </a:r>
            <a:endParaRPr lang="en-US" sz="3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 program&#10;&#10;Description automatically generated">
            <a:extLst>
              <a:ext uri="{FF2B5EF4-FFF2-40B4-BE49-F238E27FC236}">
                <a16:creationId xmlns:a16="http://schemas.microsoft.com/office/drawing/2014/main" id="{65885C81-4A9D-7FF6-E08E-B78E087BA763}"/>
              </a:ext>
            </a:extLst>
          </p:cNvPr>
          <p:cNvPicPr>
            <a:picLocks noChangeAspect="1"/>
          </p:cNvPicPr>
          <p:nvPr/>
        </p:nvPicPr>
        <p:blipFill>
          <a:blip r:embed="rId3"/>
          <a:stretch>
            <a:fillRect/>
          </a:stretch>
        </p:blipFill>
        <p:spPr>
          <a:xfrm>
            <a:off x="3981341" y="3015279"/>
            <a:ext cx="4229317" cy="262268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66420" y="4602034"/>
            <a:ext cx="8722782" cy="1825177"/>
          </a:xfrm>
          <a:prstGeom prst="rect">
            <a:avLst/>
          </a:prstGeom>
        </p:spPr>
        <p:txBody>
          <a:bodyPr>
            <a:normAutofit/>
          </a:bodyPr>
          <a:lstStyle/>
          <a:p>
            <a:pPr marL="0" indent="0" algn="ctr">
              <a:lnSpc>
                <a:spcPct val="100000"/>
              </a:lnSpc>
              <a:spcBef>
                <a:spcPts val="1400"/>
              </a:spcBef>
              <a:buNone/>
            </a:pPr>
            <a:r>
              <a:rPr lang="en-US" sz="2400" dirty="0"/>
              <a:t>Used the like operator and limit keyword to display only 5 records, of site names beginning with CCA</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54C06EA9-94D9-F6E0-A2D1-4DAB7F550450}"/>
              </a:ext>
            </a:extLst>
          </p:cNvPr>
          <p:cNvPicPr>
            <a:picLocks noChangeAspect="1"/>
          </p:cNvPicPr>
          <p:nvPr/>
        </p:nvPicPr>
        <p:blipFill>
          <a:blip r:embed="rId3"/>
          <a:stretch>
            <a:fillRect/>
          </a:stretch>
        </p:blipFill>
        <p:spPr>
          <a:xfrm>
            <a:off x="1666420" y="1567672"/>
            <a:ext cx="8722782" cy="299383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FAAE20EB-9893-F974-1C63-606A7257E348}"/>
              </a:ext>
            </a:extLst>
          </p:cNvPr>
          <p:cNvPicPr>
            <a:picLocks noGrp="1" noChangeAspect="1"/>
          </p:cNvPicPr>
          <p:nvPr>
            <p:ph idx="4294967295"/>
          </p:nvPr>
        </p:nvPicPr>
        <p:blipFill>
          <a:blip r:embed="rId3"/>
          <a:stretch>
            <a:fillRect/>
          </a:stretch>
        </p:blipFill>
        <p:spPr>
          <a:xfrm>
            <a:off x="2595399" y="1503043"/>
            <a:ext cx="7001200" cy="2478326"/>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8" name="TextBox 7">
            <a:extLst>
              <a:ext uri="{FF2B5EF4-FFF2-40B4-BE49-F238E27FC236}">
                <a16:creationId xmlns:a16="http://schemas.microsoft.com/office/drawing/2014/main" id="{4AAD67B4-1B64-0FFE-D4D9-12D8E7B050EA}"/>
              </a:ext>
            </a:extLst>
          </p:cNvPr>
          <p:cNvSpPr txBox="1"/>
          <p:nvPr/>
        </p:nvSpPr>
        <p:spPr>
          <a:xfrm>
            <a:off x="1075014" y="4253616"/>
            <a:ext cx="10041970" cy="461665"/>
          </a:xfrm>
          <a:prstGeom prst="rect">
            <a:avLst/>
          </a:prstGeom>
          <a:noFill/>
        </p:spPr>
        <p:txBody>
          <a:bodyPr wrap="square">
            <a:spAutoFit/>
          </a:bodyPr>
          <a:lstStyle/>
          <a:p>
            <a:pPr algn="ctr"/>
            <a:r>
              <a:rPr lang="en-US" sz="2400" dirty="0"/>
              <a:t>The total payload carried by boosters from NASA (CRS) using the like operation</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17299" y="3832864"/>
            <a:ext cx="8821023" cy="2393528"/>
          </a:xfrm>
          <a:prstGeom prst="rect">
            <a:avLst/>
          </a:prstGeom>
        </p:spPr>
        <p:txBody>
          <a:bodyPr>
            <a:normAutofit/>
          </a:bodyPr>
          <a:lstStyle/>
          <a:p>
            <a:pPr marL="0" indent="0">
              <a:lnSpc>
                <a:spcPct val="100000"/>
              </a:lnSpc>
              <a:spcBef>
                <a:spcPts val="1400"/>
              </a:spcBef>
              <a:buNone/>
            </a:pPr>
            <a:r>
              <a:rPr lang="en-US" dirty="0"/>
              <a:t>The average payload mass carried by booster version F9 v1.1is found out using the ‘ = ’ operator and avg() aggregate function as shown above.</a:t>
            </a:r>
            <a:endParaRPr lang="en-US" sz="3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3B17256D-5FB5-F419-7920-598825047912}"/>
              </a:ext>
            </a:extLst>
          </p:cNvPr>
          <p:cNvPicPr>
            <a:picLocks noChangeAspect="1"/>
          </p:cNvPicPr>
          <p:nvPr/>
        </p:nvPicPr>
        <p:blipFill>
          <a:blip r:embed="rId3"/>
          <a:stretch>
            <a:fillRect/>
          </a:stretch>
        </p:blipFill>
        <p:spPr>
          <a:xfrm>
            <a:off x="1434774" y="1380733"/>
            <a:ext cx="9322451" cy="233298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3816991"/>
            <a:ext cx="9745589" cy="2074746"/>
          </a:xfrm>
          <a:prstGeom prst="rect">
            <a:avLst/>
          </a:prstGeom>
        </p:spPr>
        <p:txBody>
          <a:bodyPr lIns="91440" tIns="45720" rIns="91440" bIns="45720" anchor="t">
            <a:normAutofit/>
          </a:bodyPr>
          <a:lstStyle/>
          <a:p>
            <a:pPr marL="0" indent="0">
              <a:lnSpc>
                <a:spcPct val="100000"/>
              </a:lnSpc>
              <a:spcBef>
                <a:spcPts val="1400"/>
              </a:spcBef>
              <a:buNone/>
            </a:pPr>
            <a:r>
              <a:rPr lang="en-US" dirty="0"/>
              <a:t>The date of the first successful landing outcome on ground pad is found out using the min() aggregate function and like operator</a:t>
            </a:r>
            <a:endParaRPr lang="en-US" sz="3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2FB2D979-174D-0081-B43C-F69E5E2C239F}"/>
              </a:ext>
            </a:extLst>
          </p:cNvPr>
          <p:cNvPicPr>
            <a:picLocks noChangeAspect="1"/>
          </p:cNvPicPr>
          <p:nvPr/>
        </p:nvPicPr>
        <p:blipFill>
          <a:blip r:embed="rId3"/>
          <a:stretch>
            <a:fillRect/>
          </a:stretch>
        </p:blipFill>
        <p:spPr>
          <a:xfrm>
            <a:off x="1152948" y="1469788"/>
            <a:ext cx="9886101" cy="23472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9951" y="4852066"/>
            <a:ext cx="11293359" cy="2158636"/>
          </a:xfrm>
          <a:prstGeom prst="rect">
            <a:avLst/>
          </a:prstGeom>
        </p:spPr>
        <p:txBody>
          <a:bodyPr lIns="91440" tIns="45720" rIns="91440" bIns="45720" anchor="t">
            <a:normAutofit/>
          </a:bodyPr>
          <a:lstStyle/>
          <a:p>
            <a:pPr marL="0" indent="0">
              <a:lnSpc>
                <a:spcPct val="100000"/>
              </a:lnSpc>
              <a:spcBef>
                <a:spcPts val="1400"/>
              </a:spcBef>
              <a:buNone/>
            </a:pPr>
            <a:r>
              <a:rPr lang="en-US" dirty="0"/>
              <a:t>We used the where clause to filter for boosters which have successfully landed on drone ship and applied the and condition to find the query result.</a:t>
            </a:r>
            <a:endParaRPr lang="en-US" sz="3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E8B41862-59F8-F32E-8A29-BCDC8FD6252D}"/>
              </a:ext>
            </a:extLst>
          </p:cNvPr>
          <p:cNvPicPr>
            <a:picLocks noChangeAspect="1"/>
          </p:cNvPicPr>
          <p:nvPr/>
        </p:nvPicPr>
        <p:blipFill>
          <a:blip r:embed="rId3"/>
          <a:stretch>
            <a:fillRect/>
          </a:stretch>
        </p:blipFill>
        <p:spPr>
          <a:xfrm>
            <a:off x="2193628" y="1371653"/>
            <a:ext cx="7668365" cy="332102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32073" y="2643829"/>
            <a:ext cx="4041205" cy="2166800"/>
          </a:xfrm>
          <a:prstGeom prst="rect">
            <a:avLst/>
          </a:prstGeom>
        </p:spPr>
        <p:txBody>
          <a:bodyPr>
            <a:normAutofit/>
          </a:bodyPr>
          <a:lstStyle/>
          <a:p>
            <a:pPr marL="0" indent="0">
              <a:lnSpc>
                <a:spcPct val="100000"/>
              </a:lnSpc>
              <a:spcBef>
                <a:spcPts val="1400"/>
              </a:spcBef>
              <a:buNone/>
            </a:pPr>
            <a:r>
              <a:rPr lang="en-US" sz="2400" dirty="0"/>
              <a:t>used count() aggregate function and where clause to find total number of successful and failed outcomes.</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 program&#10;&#10;Description automatically generated">
            <a:extLst>
              <a:ext uri="{FF2B5EF4-FFF2-40B4-BE49-F238E27FC236}">
                <a16:creationId xmlns:a16="http://schemas.microsoft.com/office/drawing/2014/main" id="{84B9CE83-6216-599A-D6BB-BDEB5C15EF5D}"/>
              </a:ext>
            </a:extLst>
          </p:cNvPr>
          <p:cNvPicPr>
            <a:picLocks noChangeAspect="1"/>
          </p:cNvPicPr>
          <p:nvPr/>
        </p:nvPicPr>
        <p:blipFill>
          <a:blip r:embed="rId3"/>
          <a:stretch>
            <a:fillRect/>
          </a:stretch>
        </p:blipFill>
        <p:spPr>
          <a:xfrm>
            <a:off x="5807154" y="1767504"/>
            <a:ext cx="5815236" cy="33229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695115"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4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715F059B-B5A9-6DB5-D1A1-23304D4045AD}"/>
              </a:ext>
            </a:extLst>
          </p:cNvPr>
          <p:cNvSpPr txBox="1"/>
          <p:nvPr/>
        </p:nvSpPr>
        <p:spPr>
          <a:xfrm>
            <a:off x="734028" y="1437306"/>
            <a:ext cx="10817612" cy="4703852"/>
          </a:xfrm>
          <a:prstGeom prst="rect">
            <a:avLst/>
          </a:prstGeom>
          <a:noFill/>
        </p:spPr>
        <p:txBody>
          <a:bodyPr wrap="square">
            <a:spAutoFit/>
          </a:bodyPr>
          <a:lstStyle/>
          <a:p>
            <a:pPr marL="0" indent="0">
              <a:lnSpc>
                <a:spcPct val="100000"/>
              </a:lnSpc>
              <a:spcBef>
                <a:spcPts val="1400"/>
              </a:spcBef>
              <a:buNone/>
            </a:pPr>
            <a:r>
              <a:rPr lang="en-US" sz="2400" dirty="0">
                <a:solidFill>
                  <a:schemeClr val="tx1"/>
                </a:solidFill>
              </a:rPr>
              <a:t>     In this capstone project, we will predict if the Falcon 9 first stage will land successfully. We collect the data using SpaceX’s REST API and </a:t>
            </a:r>
            <a:r>
              <a:rPr lang="en-US" sz="2400" dirty="0" err="1">
                <a:solidFill>
                  <a:schemeClr val="tx1"/>
                </a:solidFill>
              </a:rPr>
              <a:t>Webscraping</a:t>
            </a:r>
            <a:r>
              <a:rPr lang="en-US" sz="2400" dirty="0">
                <a:solidFill>
                  <a:schemeClr val="tx1"/>
                </a:solidFill>
              </a:rPr>
              <a:t> from Wikipedia. After data collection, we wrangle the data: renaming columns, replacing missing values, and using classification models to categorize leftover unsorted data. We can then perform EDA using SQL before analyzing the data with visualization techniques. The Folium library is primarily used to gain physical and environment observations. A dashboard is finally prepared to display our results. </a:t>
            </a:r>
          </a:p>
          <a:p>
            <a:pPr marL="0" indent="0">
              <a:lnSpc>
                <a:spcPct val="100000"/>
              </a:lnSpc>
              <a:spcBef>
                <a:spcPts val="1400"/>
              </a:spcBef>
              <a:buNone/>
            </a:pPr>
            <a:r>
              <a:rPr lang="en-US" sz="2400" dirty="0"/>
              <a:t>     </a:t>
            </a:r>
            <a:r>
              <a:rPr lang="en-US" sz="2400" dirty="0">
                <a:solidFill>
                  <a:schemeClr val="tx1"/>
                </a:solidFill>
              </a:rPr>
              <a:t>The final stage was to fit a model to our cleaned data. The predictions from this model found that as flight number increased, the success rate also increased. Models also found that launch sites are oftentimes located near highways and coasts. After multiple rounds of model training and testing, we concluded that the Decision Tree Classifier gave the highest accuracy on test data for this study.</a:t>
            </a:r>
            <a:endParaRPr lang="en-US" sz="2400" dirty="0">
              <a:solidFill>
                <a:schemeClr val="tx1"/>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011" y="1825625"/>
            <a:ext cx="4915950" cy="4351338"/>
          </a:xfrm>
          <a:prstGeom prst="rect">
            <a:avLst/>
          </a:prstGeom>
        </p:spPr>
        <p:txBody>
          <a:bodyPr>
            <a:normAutofit/>
          </a:bodyPr>
          <a:lstStyle/>
          <a:p>
            <a:pPr marL="0" indent="0">
              <a:lnSpc>
                <a:spcPct val="100000"/>
              </a:lnSpc>
              <a:spcBef>
                <a:spcPts val="1400"/>
              </a:spcBef>
              <a:buNone/>
            </a:pPr>
            <a:r>
              <a:rPr lang="en-US" sz="3600" dirty="0"/>
              <a:t>Used a subquery to calculate the max payload and then used = operator to filter the queries</a:t>
            </a:r>
            <a:endParaRPr lang="en-US" sz="4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9F0ACB3C-4575-B6F1-6FDB-9172B8DABEA7}"/>
              </a:ext>
            </a:extLst>
          </p:cNvPr>
          <p:cNvPicPr>
            <a:picLocks noChangeAspect="1"/>
          </p:cNvPicPr>
          <p:nvPr/>
        </p:nvPicPr>
        <p:blipFill>
          <a:blip r:embed="rId3"/>
          <a:stretch>
            <a:fillRect/>
          </a:stretch>
        </p:blipFill>
        <p:spPr>
          <a:xfrm>
            <a:off x="6266577" y="1579285"/>
            <a:ext cx="3674377" cy="407840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011" y="3749878"/>
            <a:ext cx="10654017" cy="2183803"/>
          </a:xfrm>
          <a:prstGeom prst="rect">
            <a:avLst/>
          </a:prstGeom>
        </p:spPr>
        <p:txBody>
          <a:bodyPr lIns="91440" tIns="45720" rIns="91440" bIns="45720" anchor="t">
            <a:normAutofit/>
          </a:bodyPr>
          <a:lstStyle/>
          <a:p>
            <a:pPr marL="0" indent="0">
              <a:lnSpc>
                <a:spcPct val="100000"/>
              </a:lnSpc>
              <a:spcBef>
                <a:spcPts val="1400"/>
              </a:spcBef>
              <a:buNone/>
            </a:pPr>
            <a:r>
              <a:rPr lang="en-US" dirty="0"/>
              <a:t>The failed </a:t>
            </a:r>
            <a:r>
              <a:rPr lang="en-US" dirty="0" err="1"/>
              <a:t>landing_outcomes</a:t>
            </a:r>
            <a:r>
              <a:rPr lang="en-US" dirty="0"/>
              <a:t> in drone ship, their booster versions, and launch site names for in year 2015 is found out using the ‘Year()’ function, ‘and’ condition and ‘like’ operator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D9B2E4AC-E1C1-35D0-1D81-C86CB436E358}"/>
              </a:ext>
            </a:extLst>
          </p:cNvPr>
          <p:cNvPicPr>
            <a:picLocks noChangeAspect="1"/>
          </p:cNvPicPr>
          <p:nvPr/>
        </p:nvPicPr>
        <p:blipFill>
          <a:blip r:embed="rId3"/>
          <a:stretch>
            <a:fillRect/>
          </a:stretch>
        </p:blipFill>
        <p:spPr>
          <a:xfrm>
            <a:off x="1477860" y="1486250"/>
            <a:ext cx="9236279" cy="221768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372" y="1464036"/>
            <a:ext cx="10515600" cy="1387358"/>
          </a:xfrm>
          <a:prstGeom prst="rect">
            <a:avLst/>
          </a:prstGeom>
        </p:spPr>
        <p:txBody>
          <a:bodyPr lIns="91440" tIns="45720" rIns="91440" bIns="45720" anchor="t"/>
          <a:lstStyle/>
          <a:p>
            <a:pPr marL="0" indent="0">
              <a:lnSpc>
                <a:spcPct val="100000"/>
              </a:lnSpc>
              <a:spcBef>
                <a:spcPts val="1400"/>
              </a:spcBef>
              <a:buNone/>
            </a:pPr>
            <a:r>
              <a:rPr lang="en-US" sz="2400" dirty="0"/>
              <a:t>The query to rank the count of landing outcomes (such as Failure (drone ship) or Success (ground pad)) between the date 2010-06-04 and 2017-03-20, in descending order is shown beside:</a:t>
            </a:r>
            <a:endParaRPr lang="en-US" sz="3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6B584A39-C8BE-29DD-DF34-C3CE1EDB3FCE}"/>
              </a:ext>
            </a:extLst>
          </p:cNvPr>
          <p:cNvPicPr>
            <a:picLocks noChangeAspect="1"/>
          </p:cNvPicPr>
          <p:nvPr/>
        </p:nvPicPr>
        <p:blipFill>
          <a:blip r:embed="rId3"/>
          <a:stretch>
            <a:fillRect/>
          </a:stretch>
        </p:blipFill>
        <p:spPr>
          <a:xfrm>
            <a:off x="3718270" y="2779884"/>
            <a:ext cx="4755460" cy="37543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53975" y="1590733"/>
            <a:ext cx="4867391" cy="4351338"/>
          </a:xfrm>
          <a:prstGeom prst="rect">
            <a:avLst/>
          </a:prstGeom>
        </p:spPr>
        <p:txBody>
          <a:bodyPr lIns="91440" tIns="45720" rIns="91440" bIns="45720" anchor="t">
            <a:normAutofit/>
          </a:bodyPr>
          <a:lstStyle/>
          <a:p>
            <a:pPr marL="0" indent="0">
              <a:buNone/>
            </a:pPr>
            <a:r>
              <a:rPr lang="en-US" sz="2000" dirty="0"/>
              <a:t>The map shows all the sites of Falcon 9 launch. </a:t>
            </a:r>
          </a:p>
          <a:p>
            <a:pPr marL="0" indent="0">
              <a:buNone/>
            </a:pPr>
            <a:r>
              <a:rPr lang="en-US" sz="2000" dirty="0"/>
              <a:t>     • We can see that the sites are located very close to the coastline as the failure rates of rockets are high (about 5-10%) and civilian areas must be avoided. </a:t>
            </a:r>
          </a:p>
          <a:p>
            <a:pPr marL="0" indent="0">
              <a:buNone/>
            </a:pPr>
            <a:r>
              <a:rPr lang="en-US" sz="2000" dirty="0"/>
              <a:t>     • 3 launch sites are located on the east coast of the US and 1 on the west coast </a:t>
            </a:r>
          </a:p>
          <a:p>
            <a:pPr marL="0" indent="0">
              <a:buNone/>
            </a:pPr>
            <a:r>
              <a:rPr lang="en-US" sz="2000" dirty="0"/>
              <a:t>     • all the sites are located close to the equator as it takes less fuel to launch a rocket from the equator</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Showing All Launch Sites</a:t>
            </a:r>
          </a:p>
        </p:txBody>
      </p:sp>
      <p:pic>
        <p:nvPicPr>
          <p:cNvPr id="6" name="Picture 5" descr="A map of the united states&#10;&#10;Description automatically generated">
            <a:extLst>
              <a:ext uri="{FF2B5EF4-FFF2-40B4-BE49-F238E27FC236}">
                <a16:creationId xmlns:a16="http://schemas.microsoft.com/office/drawing/2014/main" id="{F1103337-BB84-0169-3BDD-B7CC0D151637}"/>
              </a:ext>
            </a:extLst>
          </p:cNvPr>
          <p:cNvPicPr>
            <a:picLocks noChangeAspect="1"/>
          </p:cNvPicPr>
          <p:nvPr/>
        </p:nvPicPr>
        <p:blipFill>
          <a:blip r:embed="rId3"/>
          <a:stretch>
            <a:fillRect/>
          </a:stretch>
        </p:blipFill>
        <p:spPr>
          <a:xfrm>
            <a:off x="6096000" y="1952549"/>
            <a:ext cx="4978656" cy="295290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4234" y="1498454"/>
            <a:ext cx="5018393" cy="2461150"/>
          </a:xfrm>
          <a:prstGeom prst="rect">
            <a:avLst/>
          </a:prstGeom>
        </p:spPr>
        <p:txBody>
          <a:bodyPr lIns="91440" tIns="45720" rIns="91440" bIns="45720" anchor="t">
            <a:normAutofit/>
          </a:bodyPr>
          <a:lstStyle/>
          <a:p>
            <a:pPr marL="0" indent="0">
              <a:spcBef>
                <a:spcPts val="1400"/>
              </a:spcBef>
              <a:buNone/>
            </a:pPr>
            <a:r>
              <a:rPr lang="en-US" sz="2000" dirty="0"/>
              <a:t>From the color-labeled markers in marker clusters, it can be easily identified which launch sites have relatively high success rates. The green markers show successful launches and red markers show unsuccessful ones. </a:t>
            </a:r>
          </a:p>
          <a:p>
            <a:pPr marL="0" indent="0">
              <a:spcBef>
                <a:spcPts val="1400"/>
              </a:spcBef>
              <a:buNone/>
            </a:pPr>
            <a:r>
              <a:rPr lang="en-US" sz="2000" dirty="0"/>
              <a:t>Most launches happen on the east coast</a:t>
            </a:r>
            <a:endParaRPr lang="en-US" sz="20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Showing the No. of Launches per Launch Site</a:t>
            </a:r>
          </a:p>
        </p:txBody>
      </p:sp>
      <p:pic>
        <p:nvPicPr>
          <p:cNvPr id="4" name="Picture 3" descr="A map with a location pin&#10;&#10;Description automatically generated with medium confidence">
            <a:extLst>
              <a:ext uri="{FF2B5EF4-FFF2-40B4-BE49-F238E27FC236}">
                <a16:creationId xmlns:a16="http://schemas.microsoft.com/office/drawing/2014/main" id="{C09AC3FE-AA65-2964-29DE-CA29E87002B5}"/>
              </a:ext>
            </a:extLst>
          </p:cNvPr>
          <p:cNvPicPr>
            <a:picLocks noChangeAspect="1"/>
          </p:cNvPicPr>
          <p:nvPr/>
        </p:nvPicPr>
        <p:blipFill>
          <a:blip r:embed="rId3"/>
          <a:stretch>
            <a:fillRect/>
          </a:stretch>
        </p:blipFill>
        <p:spPr>
          <a:xfrm>
            <a:off x="1789684" y="3626185"/>
            <a:ext cx="3375089" cy="2693165"/>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1F5DD9FD-1B3E-08B8-4EA3-080883AB357A}"/>
              </a:ext>
            </a:extLst>
          </p:cNvPr>
          <p:cNvPicPr>
            <a:picLocks noChangeAspect="1"/>
          </p:cNvPicPr>
          <p:nvPr/>
        </p:nvPicPr>
        <p:blipFill>
          <a:blip r:embed="rId4"/>
          <a:stretch>
            <a:fillRect/>
          </a:stretch>
        </p:blipFill>
        <p:spPr>
          <a:xfrm>
            <a:off x="6095999" y="1498454"/>
            <a:ext cx="5058481" cy="2758246"/>
          </a:xfrm>
          <a:prstGeom prst="rect">
            <a:avLst/>
          </a:prstGeom>
        </p:spPr>
      </p:pic>
      <p:pic>
        <p:nvPicPr>
          <p:cNvPr id="10" name="Picture 9" descr="A map with orange circles and numbers&#10;&#10;Description automatically generated">
            <a:extLst>
              <a:ext uri="{FF2B5EF4-FFF2-40B4-BE49-F238E27FC236}">
                <a16:creationId xmlns:a16="http://schemas.microsoft.com/office/drawing/2014/main" id="{82BC0E85-E436-9A50-84A0-E12AE1EAB682}"/>
              </a:ext>
            </a:extLst>
          </p:cNvPr>
          <p:cNvPicPr>
            <a:picLocks noChangeAspect="1"/>
          </p:cNvPicPr>
          <p:nvPr/>
        </p:nvPicPr>
        <p:blipFill>
          <a:blip r:embed="rId5"/>
          <a:stretch>
            <a:fillRect/>
          </a:stretch>
        </p:blipFill>
        <p:spPr>
          <a:xfrm>
            <a:off x="6095999" y="4530828"/>
            <a:ext cx="3375089" cy="185062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73507" y="3949455"/>
            <a:ext cx="9908607" cy="4314825"/>
          </a:xfrm>
          <a:prstGeom prst="rect">
            <a:avLst/>
          </a:prstGeom>
        </p:spPr>
        <p:txBody>
          <a:bodyPr lIns="91440" tIns="45720" rIns="91440" bIns="45720" anchor="t">
            <a:normAutofit/>
          </a:bodyPr>
          <a:lstStyle/>
          <a:p>
            <a:pPr marL="0" indent="0">
              <a:lnSpc>
                <a:spcPct val="100000"/>
              </a:lnSpc>
              <a:spcBef>
                <a:spcPts val="1400"/>
              </a:spcBef>
              <a:buNone/>
            </a:pPr>
            <a:r>
              <a:rPr lang="en-US" sz="2400" dirty="0"/>
              <a:t>Marked the distance of site with the west coast, and calculated the distance of site from Orlando </a:t>
            </a:r>
          </a:p>
          <a:p>
            <a:pPr marL="0" indent="0">
              <a:lnSpc>
                <a:spcPct val="100000"/>
              </a:lnSpc>
              <a:spcBef>
                <a:spcPts val="1400"/>
              </a:spcBef>
              <a:buNone/>
            </a:pPr>
            <a:r>
              <a:rPr lang="en-US" sz="2400" dirty="0"/>
              <a:t>We can observe that: </a:t>
            </a:r>
          </a:p>
          <a:p>
            <a:pPr marL="0" indent="0">
              <a:lnSpc>
                <a:spcPct val="100000"/>
              </a:lnSpc>
              <a:spcBef>
                <a:spcPts val="1400"/>
              </a:spcBef>
              <a:buNone/>
            </a:pPr>
            <a:r>
              <a:rPr lang="en-US" sz="2400" dirty="0"/>
              <a:t>  • launch sites are in close proximity to railways, highways, coastline</a:t>
            </a:r>
          </a:p>
          <a:p>
            <a:pPr marL="0" indent="0">
              <a:lnSpc>
                <a:spcPct val="100000"/>
              </a:lnSpc>
              <a:spcBef>
                <a:spcPts val="1400"/>
              </a:spcBef>
              <a:buNone/>
            </a:pPr>
            <a:r>
              <a:rPr lang="en-US" sz="2400" dirty="0"/>
              <a:t>  • Launch sites keep certain distance away from cities</a:t>
            </a:r>
            <a:endParaRPr lang="en-US" sz="3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Map Showing Distance of Sites from near by Physical Features</a:t>
            </a:r>
            <a:endParaRPr lang="en-US" dirty="0">
              <a:solidFill>
                <a:srgbClr val="0B49CB"/>
              </a:solidFill>
              <a:latin typeface="Abadi"/>
            </a:endParaRPr>
          </a:p>
        </p:txBody>
      </p:sp>
      <p:pic>
        <p:nvPicPr>
          <p:cNvPr id="4" name="Picture 3" descr="A map with a point of information&#10;&#10;Description automatically generated with medium confidence">
            <a:extLst>
              <a:ext uri="{FF2B5EF4-FFF2-40B4-BE49-F238E27FC236}">
                <a16:creationId xmlns:a16="http://schemas.microsoft.com/office/drawing/2014/main" id="{9B2EF037-F7DA-057F-87F6-6161B6ED2D85}"/>
              </a:ext>
            </a:extLst>
          </p:cNvPr>
          <p:cNvPicPr>
            <a:picLocks noChangeAspect="1"/>
          </p:cNvPicPr>
          <p:nvPr/>
        </p:nvPicPr>
        <p:blipFill>
          <a:blip r:embed="rId3"/>
          <a:stretch>
            <a:fillRect/>
          </a:stretch>
        </p:blipFill>
        <p:spPr>
          <a:xfrm>
            <a:off x="948465" y="1585083"/>
            <a:ext cx="4029238" cy="2253764"/>
          </a:xfrm>
          <a:prstGeom prst="rect">
            <a:avLst/>
          </a:prstGeom>
        </p:spPr>
      </p:pic>
      <p:pic>
        <p:nvPicPr>
          <p:cNvPr id="7" name="Picture 6" descr="A map with a road and a city&#10;&#10;Description automatically generated with medium confidence">
            <a:extLst>
              <a:ext uri="{FF2B5EF4-FFF2-40B4-BE49-F238E27FC236}">
                <a16:creationId xmlns:a16="http://schemas.microsoft.com/office/drawing/2014/main" id="{EE8FDCC4-2544-E2E3-CC38-D289157AC291}"/>
              </a:ext>
            </a:extLst>
          </p:cNvPr>
          <p:cNvPicPr>
            <a:picLocks noChangeAspect="1"/>
          </p:cNvPicPr>
          <p:nvPr/>
        </p:nvPicPr>
        <p:blipFill>
          <a:blip r:embed="rId4"/>
          <a:stretch>
            <a:fillRect/>
          </a:stretch>
        </p:blipFill>
        <p:spPr>
          <a:xfrm>
            <a:off x="5802665" y="1585084"/>
            <a:ext cx="5372680" cy="225376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4042590"/>
            <a:ext cx="9745589" cy="2200580"/>
          </a:xfrm>
          <a:prstGeom prst="rect">
            <a:avLst/>
          </a:prstGeom>
        </p:spPr>
        <p:txBody>
          <a:bodyPr lIns="91440" tIns="45720" rIns="91440" bIns="45720" anchor="t">
            <a:normAutofit/>
          </a:bodyPr>
          <a:lstStyle/>
          <a:p>
            <a:pPr marL="0" indent="0">
              <a:lnSpc>
                <a:spcPct val="100000"/>
              </a:lnSpc>
              <a:spcBef>
                <a:spcPts val="1400"/>
              </a:spcBef>
              <a:buNone/>
            </a:pPr>
            <a:r>
              <a:rPr lang="en-US" sz="2400" dirty="0"/>
              <a:t>The pie chart shows the ratio of the count of successful launches for all sites. We can see that KSC LC-39A has the highest no of successful launches of all sites. CCAFS SLC-40 is the runner up in terms of successful launches.</a:t>
            </a:r>
            <a:endParaRPr lang="en-US" sz="3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Count Ratio for all Sites</a:t>
            </a:r>
            <a:endParaRPr lang="en-US" dirty="0">
              <a:solidFill>
                <a:srgbClr val="0B49CB"/>
              </a:solidFill>
              <a:latin typeface="Abadi"/>
            </a:endParaRPr>
          </a:p>
        </p:txBody>
      </p:sp>
      <p:pic>
        <p:nvPicPr>
          <p:cNvPr id="4" name="Picture 3" descr="A pie chart with different colored circles&#10;&#10;Description automatically generated">
            <a:extLst>
              <a:ext uri="{FF2B5EF4-FFF2-40B4-BE49-F238E27FC236}">
                <a16:creationId xmlns:a16="http://schemas.microsoft.com/office/drawing/2014/main" id="{8C6A77AE-08C4-AAD6-5320-33E549AD1ACB}"/>
              </a:ext>
            </a:extLst>
          </p:cNvPr>
          <p:cNvPicPr>
            <a:picLocks noChangeAspect="1"/>
          </p:cNvPicPr>
          <p:nvPr/>
        </p:nvPicPr>
        <p:blipFill>
          <a:blip r:embed="rId3"/>
          <a:stretch>
            <a:fillRect/>
          </a:stretch>
        </p:blipFill>
        <p:spPr>
          <a:xfrm>
            <a:off x="1091079" y="1335546"/>
            <a:ext cx="10009842" cy="250661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3976382"/>
            <a:ext cx="10551583" cy="2527752"/>
          </a:xfrm>
          <a:prstGeom prst="rect">
            <a:avLst/>
          </a:prstGeom>
        </p:spPr>
        <p:txBody>
          <a:bodyPr lIns="91440" tIns="45720" rIns="91440" bIns="45720" anchor="t">
            <a:normAutofit/>
          </a:bodyPr>
          <a:lstStyle/>
          <a:p>
            <a:pPr marL="0" indent="0">
              <a:buNone/>
            </a:pPr>
            <a:r>
              <a:rPr lang="en-US" dirty="0"/>
              <a:t>The KSC LC-39A has the highest no of successful launches of all sites, and this pie chart shows the success and failure share. We can see that it has 76.9%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Site with Highest Success Ratio</a:t>
            </a:r>
            <a:endParaRPr lang="en-US" dirty="0">
              <a:solidFill>
                <a:srgbClr val="0B49CB"/>
              </a:solidFill>
              <a:latin typeface="Abadi"/>
            </a:endParaRPr>
          </a:p>
        </p:txBody>
      </p:sp>
      <p:pic>
        <p:nvPicPr>
          <p:cNvPr id="4" name="Picture 3" descr="A screenshot of a graph&#10;&#10;Description automatically generated">
            <a:extLst>
              <a:ext uri="{FF2B5EF4-FFF2-40B4-BE49-F238E27FC236}">
                <a16:creationId xmlns:a16="http://schemas.microsoft.com/office/drawing/2014/main" id="{353EF078-8009-D255-FAB9-FF4B57619A44}"/>
              </a:ext>
            </a:extLst>
          </p:cNvPr>
          <p:cNvPicPr>
            <a:picLocks noChangeAspect="1"/>
          </p:cNvPicPr>
          <p:nvPr/>
        </p:nvPicPr>
        <p:blipFill>
          <a:blip r:embed="rId3"/>
          <a:stretch>
            <a:fillRect/>
          </a:stretch>
        </p:blipFill>
        <p:spPr>
          <a:xfrm>
            <a:off x="1389302" y="1411517"/>
            <a:ext cx="9413396" cy="238869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0114"/>
            <a:ext cx="10629904" cy="3925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tx1"/>
                </a:solidFill>
              </a:rPr>
              <a:t>• Project Background and Context:</a:t>
            </a:r>
          </a:p>
          <a:p>
            <a:pPr marL="0" indent="0">
              <a:spcBef>
                <a:spcPts val="1400"/>
              </a:spcBef>
              <a:buNone/>
            </a:pPr>
            <a:r>
              <a:rPr lang="en-US" sz="2000" dirty="0">
                <a:solidFill>
                  <a:schemeClr val="tx1"/>
                </a:solidFill>
              </a:rPr>
              <a:t>Space X advertises Falcon 9 rocket launches on its website with a cost of $62M; competitors cost upward of $165M in comparison. Much of these savings stem from Space X’s ability to reuse the first stage. Therefore, if we can determine if the first stage will land, we can determine the cost of a launch. This information can be used if an alternate company wants to bid against Space X for a rocket launch. The goal of the project is to train a machine learning model to predict if the first stage will land successfully or not, and hence determine the approximate cost of the mission as a whole.</a:t>
            </a:r>
          </a:p>
          <a:p>
            <a:pPr marL="0" indent="0">
              <a:spcBef>
                <a:spcPts val="1400"/>
              </a:spcBef>
              <a:buNone/>
            </a:pPr>
            <a:r>
              <a:rPr lang="en-US" sz="2000" b="1" dirty="0">
                <a:solidFill>
                  <a:schemeClr val="tx1"/>
                </a:solidFill>
              </a:rPr>
              <a:t>• Primary Questions: </a:t>
            </a:r>
          </a:p>
          <a:p>
            <a:pPr marL="0" indent="0">
              <a:spcBef>
                <a:spcPts val="1400"/>
              </a:spcBef>
              <a:buNone/>
            </a:pPr>
            <a:r>
              <a:rPr lang="en-US" sz="2000" dirty="0">
                <a:solidFill>
                  <a:schemeClr val="tx1"/>
                </a:solidFill>
              </a:rPr>
              <a:t>§ What factors determine if the rocket will land successfully? </a:t>
            </a:r>
          </a:p>
          <a:p>
            <a:pPr marL="0" indent="0">
              <a:spcBef>
                <a:spcPts val="1400"/>
              </a:spcBef>
              <a:buNone/>
            </a:pPr>
            <a:r>
              <a:rPr lang="en-US" sz="2000" dirty="0">
                <a:solidFill>
                  <a:schemeClr val="tx1"/>
                </a:solidFill>
              </a:rPr>
              <a:t>§ How much impact do each of these factors hold?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05555"/>
            <a:ext cx="10414662" cy="1571407"/>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1600" dirty="0"/>
              <a:t>Payload Range 3000 to 7000 kg is selected:</a:t>
            </a:r>
          </a:p>
          <a:p>
            <a:pPr marL="0" indent="0">
              <a:lnSpc>
                <a:spcPct val="100000"/>
              </a:lnSpc>
              <a:spcBef>
                <a:spcPts val="1400"/>
              </a:spcBef>
              <a:buNone/>
            </a:pPr>
            <a:r>
              <a:rPr lang="en-US" sz="1600" dirty="0"/>
              <a:t> • Explain the important elements and findings on the screenshot, such as which payload range or booster version have the largest success rate, etc.</a:t>
            </a:r>
          </a:p>
          <a:p>
            <a:pPr marL="0" indent="0">
              <a:lnSpc>
                <a:spcPct val="100000"/>
              </a:lnSpc>
              <a:spcBef>
                <a:spcPts val="1400"/>
              </a:spcBef>
              <a:buNone/>
            </a:pPr>
            <a:r>
              <a:rPr lang="en-US" sz="1600" dirty="0"/>
              <a:t> • B4 booster has high success rate</a:t>
            </a:r>
          </a:p>
          <a:p>
            <a:pPr marL="0" indent="0">
              <a:lnSpc>
                <a:spcPct val="100000"/>
              </a:lnSpc>
              <a:spcBef>
                <a:spcPts val="1400"/>
              </a:spcBef>
              <a:buNone/>
            </a:pPr>
            <a:r>
              <a:rPr lang="en-US" sz="1600" dirty="0"/>
              <a:t> • FT booster has average success rate while having a high failure rate for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For All Sites</a:t>
            </a:r>
            <a:endParaRPr lang="en-US" dirty="0">
              <a:solidFill>
                <a:srgbClr val="0B49CB"/>
              </a:solidFill>
              <a:latin typeface="Abadi"/>
            </a:endParaRPr>
          </a:p>
        </p:txBody>
      </p:sp>
      <p:pic>
        <p:nvPicPr>
          <p:cNvPr id="4" name="Picture 3" descr="A screenshot of a graph&#10;&#10;Description automatically generated">
            <a:extLst>
              <a:ext uri="{FF2B5EF4-FFF2-40B4-BE49-F238E27FC236}">
                <a16:creationId xmlns:a16="http://schemas.microsoft.com/office/drawing/2014/main" id="{607BC9D0-F75A-3B5B-D6EE-F735E26B4E28}"/>
              </a:ext>
            </a:extLst>
          </p:cNvPr>
          <p:cNvPicPr>
            <a:picLocks noChangeAspect="1"/>
          </p:cNvPicPr>
          <p:nvPr/>
        </p:nvPicPr>
        <p:blipFill>
          <a:blip r:embed="rId3"/>
          <a:stretch>
            <a:fillRect/>
          </a:stretch>
        </p:blipFill>
        <p:spPr>
          <a:xfrm>
            <a:off x="1642464" y="1466992"/>
            <a:ext cx="8387655" cy="31385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400" dirty="0"/>
              <a:t>Visualized the accuracy of all classification models used in the project in a bar chart, as in the figure beside: We can see that Decision Tree Classifier has the highest accuracy, while KNN with K=3 has the lowest accuracy score.</a:t>
            </a:r>
            <a:endParaRPr lang="en-US" sz="3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different colored bars&#10;&#10;Description automatically generated with medium confidence">
            <a:extLst>
              <a:ext uri="{FF2B5EF4-FFF2-40B4-BE49-F238E27FC236}">
                <a16:creationId xmlns:a16="http://schemas.microsoft.com/office/drawing/2014/main" id="{37E86B05-3710-B3C7-E39B-D35E56B68975}"/>
              </a:ext>
            </a:extLst>
          </p:cNvPr>
          <p:cNvPicPr>
            <a:picLocks noChangeAspect="1"/>
          </p:cNvPicPr>
          <p:nvPr/>
        </p:nvPicPr>
        <p:blipFill>
          <a:blip r:embed="rId3"/>
          <a:stretch>
            <a:fillRect/>
          </a:stretch>
        </p:blipFill>
        <p:spPr>
          <a:xfrm>
            <a:off x="6463581" y="1830462"/>
            <a:ext cx="4502381" cy="33910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26782" cy="3811588"/>
          </a:xfrm>
          <a:prstGeom prst="rect">
            <a:avLst/>
          </a:prstGeom>
        </p:spPr>
        <p:txBody>
          <a:bodyPr>
            <a:normAutofit/>
          </a:bodyPr>
          <a:lstStyle/>
          <a:p>
            <a:pPr marL="0" indent="0">
              <a:lnSpc>
                <a:spcPct val="100000"/>
              </a:lnSpc>
              <a:spcBef>
                <a:spcPts val="1400"/>
              </a:spcBef>
              <a:buNone/>
            </a:pPr>
            <a:r>
              <a:rPr lang="en-US" sz="2400" dirty="0"/>
              <a:t>The confusion matrix shows high number of true positive and true negative compared to the false ones. </a:t>
            </a:r>
          </a:p>
          <a:p>
            <a:pPr marL="0" indent="0">
              <a:lnSpc>
                <a:spcPct val="100000"/>
              </a:lnSpc>
              <a:spcBef>
                <a:spcPts val="1400"/>
              </a:spcBef>
              <a:buNone/>
            </a:pPr>
            <a:r>
              <a:rPr lang="en-US" sz="2400" dirty="0"/>
              <a:t>The Decision Tree correctly classified 16 test points and misclassified only 2 test data points.</a:t>
            </a:r>
            <a:endParaRPr lang="en-US" sz="3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2C1AF6B8-F484-A149-1841-0359775FF967}"/>
              </a:ext>
            </a:extLst>
          </p:cNvPr>
          <p:cNvPicPr>
            <a:picLocks noChangeAspect="1"/>
          </p:cNvPicPr>
          <p:nvPr/>
        </p:nvPicPr>
        <p:blipFill>
          <a:blip r:embed="rId3"/>
          <a:stretch>
            <a:fillRect/>
          </a:stretch>
        </p:blipFill>
        <p:spPr>
          <a:xfrm>
            <a:off x="6633878" y="1916241"/>
            <a:ext cx="3956253" cy="342282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1105"/>
            <a:ext cx="10515600" cy="4351338"/>
          </a:xfrm>
          <a:prstGeom prst="rect">
            <a:avLst/>
          </a:prstGeom>
        </p:spPr>
        <p:txBody>
          <a:bodyPr>
            <a:normAutofit fontScale="92500"/>
          </a:bodyPr>
          <a:lstStyle/>
          <a:p>
            <a:pPr marL="0" indent="0">
              <a:lnSpc>
                <a:spcPct val="100000"/>
              </a:lnSpc>
              <a:spcBef>
                <a:spcPts val="1400"/>
              </a:spcBef>
              <a:buNone/>
            </a:pPr>
            <a:r>
              <a:rPr lang="en-US" sz="2600" dirty="0"/>
              <a:t>The conclusions drawn from the project are: </a:t>
            </a:r>
          </a:p>
          <a:p>
            <a:pPr marL="0" indent="0">
              <a:lnSpc>
                <a:spcPct val="100000"/>
              </a:lnSpc>
              <a:spcBef>
                <a:spcPts val="1400"/>
              </a:spcBef>
              <a:buNone/>
            </a:pPr>
            <a:r>
              <a:rPr lang="en-US" sz="2000" dirty="0"/>
              <a:t>• The best launch site is KSC LC-39A </a:t>
            </a:r>
          </a:p>
          <a:p>
            <a:pPr marL="0" indent="0">
              <a:lnSpc>
                <a:spcPct val="100000"/>
              </a:lnSpc>
              <a:spcBef>
                <a:spcPts val="1400"/>
              </a:spcBef>
              <a:buNone/>
            </a:pPr>
            <a:r>
              <a:rPr lang="en-US" sz="2000" dirty="0"/>
              <a:t>• Launches with payloads over 8000kg have high success rate </a:t>
            </a:r>
          </a:p>
          <a:p>
            <a:pPr marL="0" indent="0">
              <a:lnSpc>
                <a:spcPct val="100000"/>
              </a:lnSpc>
              <a:spcBef>
                <a:spcPts val="1400"/>
              </a:spcBef>
              <a:buNone/>
            </a:pPr>
            <a:r>
              <a:rPr lang="en-US" sz="2000" dirty="0"/>
              <a:t>• VLEO orbit is overall a good choice for launch as it has high success rate for high number of launches </a:t>
            </a:r>
          </a:p>
          <a:p>
            <a:pPr marL="0" indent="0">
              <a:lnSpc>
                <a:spcPct val="100000"/>
              </a:lnSpc>
              <a:spcBef>
                <a:spcPts val="1400"/>
              </a:spcBef>
              <a:buNone/>
            </a:pPr>
            <a:r>
              <a:rPr lang="en-US" sz="2000" dirty="0"/>
              <a:t>• Failure rate of new launches are low. </a:t>
            </a:r>
          </a:p>
          <a:p>
            <a:pPr marL="0" indent="0">
              <a:lnSpc>
                <a:spcPct val="100000"/>
              </a:lnSpc>
              <a:spcBef>
                <a:spcPts val="1400"/>
              </a:spcBef>
              <a:buNone/>
            </a:pPr>
            <a:r>
              <a:rPr lang="en-US" sz="2000" dirty="0"/>
              <a:t>• With heavy payloads the successful landing or positive landing rate are more for PO, LEO and ISS orbits. </a:t>
            </a:r>
          </a:p>
          <a:p>
            <a:pPr marL="0" indent="0">
              <a:lnSpc>
                <a:spcPct val="100000"/>
              </a:lnSpc>
              <a:spcBef>
                <a:spcPts val="1400"/>
              </a:spcBef>
              <a:buNone/>
            </a:pPr>
            <a:r>
              <a:rPr lang="en-US" sz="2000" dirty="0"/>
              <a:t>• Launch sites are located close to the equator, and in close proximity to the coast, railway lines and highways. </a:t>
            </a:r>
          </a:p>
          <a:p>
            <a:pPr marL="0" indent="0">
              <a:lnSpc>
                <a:spcPct val="100000"/>
              </a:lnSpc>
              <a:spcBef>
                <a:spcPts val="1400"/>
              </a:spcBef>
              <a:buNone/>
            </a:pPr>
            <a:r>
              <a:rPr lang="en-US" sz="2000" dirty="0"/>
              <a:t>• Decision Tree Classifier is the best model for the problem and can be used to predict the success or failure of upcoming launches.</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SpaceX REST API was a primary source for research in this project as well as web scraping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Noise was filtered, missing values were considered, and finally categorical data was one hot encoded for binary classification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Split content into test and training sets, fit the model, and apply to predictive cases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270600" y="6319349"/>
            <a:ext cx="2743200" cy="401638"/>
          </a:xfrm>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7681" y="1603461"/>
            <a:ext cx="5905849" cy="4351338"/>
          </a:xfrm>
          <a:prstGeom prst="rect">
            <a:avLst/>
          </a:prstGeom>
        </p:spPr>
        <p:txBody>
          <a:bodyPr/>
          <a:lstStyle/>
          <a:p>
            <a:pPr marL="0" indent="0">
              <a:buNone/>
            </a:pPr>
            <a:r>
              <a:rPr lang="en-US" sz="2400" dirty="0">
                <a:latin typeface="+mj-lt"/>
              </a:rPr>
              <a:t>First, we collect our dataset from the SpaceX API using GET requests in Python. Then, we normalize the JSON contents into a pandas </a:t>
            </a:r>
            <a:r>
              <a:rPr lang="en-US" sz="2400" dirty="0" err="1">
                <a:latin typeface="+mj-lt"/>
              </a:rPr>
              <a:t>dataframe</a:t>
            </a:r>
            <a:r>
              <a:rPr lang="en-US" sz="2400" dirty="0">
                <a:latin typeface="+mj-lt"/>
              </a:rPr>
              <a:t>. Finally, pandas allows us to extract relevant information and clean the data. </a:t>
            </a:r>
          </a:p>
          <a:p>
            <a:pPr marL="0" indent="0">
              <a:buNone/>
            </a:pPr>
            <a:endParaRPr lang="en-US" sz="800" dirty="0">
              <a:latin typeface="+mj-lt"/>
            </a:endParaRPr>
          </a:p>
          <a:p>
            <a:pPr marL="0" indent="0">
              <a:buNone/>
            </a:pPr>
            <a:r>
              <a:rPr lang="en-US" sz="2400" dirty="0">
                <a:latin typeface="+mj-lt"/>
              </a:rPr>
              <a:t>From there, the data is ready for figures, model training, or testing.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endParaRPr>
          </a:p>
        </p:txBody>
      </p:sp>
      <p:sp>
        <p:nvSpPr>
          <p:cNvPr id="2" name="Rectangle 1">
            <a:extLst>
              <a:ext uri="{FF2B5EF4-FFF2-40B4-BE49-F238E27FC236}">
                <a16:creationId xmlns:a16="http://schemas.microsoft.com/office/drawing/2014/main" id="{22894763-D64F-5AA6-0709-511A42507619}"/>
              </a:ext>
            </a:extLst>
          </p:cNvPr>
          <p:cNvSpPr/>
          <p:nvPr/>
        </p:nvSpPr>
        <p:spPr>
          <a:xfrm>
            <a:off x="7704844" y="1603461"/>
            <a:ext cx="3131512" cy="849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Retrieve JSON from SpaceX API using GET requests</a:t>
            </a:r>
          </a:p>
        </p:txBody>
      </p:sp>
      <p:cxnSp>
        <p:nvCxnSpPr>
          <p:cNvPr id="7" name="Straight Arrow Connector 6">
            <a:extLst>
              <a:ext uri="{FF2B5EF4-FFF2-40B4-BE49-F238E27FC236}">
                <a16:creationId xmlns:a16="http://schemas.microsoft.com/office/drawing/2014/main" id="{651F1925-AB8B-871B-F8CF-1E98A638209D}"/>
              </a:ext>
            </a:extLst>
          </p:cNvPr>
          <p:cNvCxnSpPr>
            <a:cxnSpLocks/>
            <a:stCxn id="2" idx="2"/>
          </p:cNvCxnSpPr>
          <p:nvPr/>
        </p:nvCxnSpPr>
        <p:spPr>
          <a:xfrm>
            <a:off x="9270600" y="2452627"/>
            <a:ext cx="0" cy="343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82AD8D5-BBC6-F731-5511-4A9E5B08E330}"/>
              </a:ext>
            </a:extLst>
          </p:cNvPr>
          <p:cNvSpPr/>
          <p:nvPr/>
        </p:nvSpPr>
        <p:spPr>
          <a:xfrm>
            <a:off x="7704844" y="2845812"/>
            <a:ext cx="3131512" cy="8496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Convert the JSON to a pandas </a:t>
            </a:r>
            <a:r>
              <a:rPr lang="en-US" dirty="0" err="1">
                <a:solidFill>
                  <a:schemeClr val="bg2"/>
                </a:solidFill>
              </a:rPr>
              <a:t>dataframe</a:t>
            </a:r>
            <a:endParaRPr lang="en-US" dirty="0">
              <a:solidFill>
                <a:schemeClr val="bg2"/>
              </a:solidFill>
            </a:endParaRPr>
          </a:p>
        </p:txBody>
      </p:sp>
      <p:cxnSp>
        <p:nvCxnSpPr>
          <p:cNvPr id="9" name="Straight Arrow Connector 8">
            <a:extLst>
              <a:ext uri="{FF2B5EF4-FFF2-40B4-BE49-F238E27FC236}">
                <a16:creationId xmlns:a16="http://schemas.microsoft.com/office/drawing/2014/main" id="{62E9C941-47EE-9902-6D21-5D4F18130B57}"/>
              </a:ext>
            </a:extLst>
          </p:cNvPr>
          <p:cNvCxnSpPr>
            <a:cxnSpLocks/>
            <a:stCxn id="8" idx="2"/>
          </p:cNvCxnSpPr>
          <p:nvPr/>
        </p:nvCxnSpPr>
        <p:spPr>
          <a:xfrm>
            <a:off x="9270600" y="3695485"/>
            <a:ext cx="0" cy="343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E61133CC-C1A3-71A5-D065-57390B8E7470}"/>
              </a:ext>
            </a:extLst>
          </p:cNvPr>
          <p:cNvSpPr/>
          <p:nvPr/>
        </p:nvSpPr>
        <p:spPr>
          <a:xfrm>
            <a:off x="7704844" y="4068905"/>
            <a:ext cx="3131512" cy="786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and clean the data for further analysis</a:t>
            </a:r>
          </a:p>
        </p:txBody>
      </p:sp>
      <p:cxnSp>
        <p:nvCxnSpPr>
          <p:cNvPr id="11" name="Straight Arrow Connector 10">
            <a:extLst>
              <a:ext uri="{FF2B5EF4-FFF2-40B4-BE49-F238E27FC236}">
                <a16:creationId xmlns:a16="http://schemas.microsoft.com/office/drawing/2014/main" id="{8F905B8B-E426-5239-8F17-DFAD16267491}"/>
              </a:ext>
            </a:extLst>
          </p:cNvPr>
          <p:cNvCxnSpPr>
            <a:cxnSpLocks/>
            <a:stCxn id="10" idx="2"/>
          </p:cNvCxnSpPr>
          <p:nvPr/>
        </p:nvCxnSpPr>
        <p:spPr>
          <a:xfrm>
            <a:off x="9270600" y="4855276"/>
            <a:ext cx="0" cy="343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EEAD3D15-88CF-845D-523F-816E328906E7}"/>
              </a:ext>
            </a:extLst>
          </p:cNvPr>
          <p:cNvSpPr/>
          <p:nvPr/>
        </p:nvSpPr>
        <p:spPr>
          <a:xfrm>
            <a:off x="7704844" y="5241899"/>
            <a:ext cx="3131512" cy="8514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 the data for use in figures or model training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270600" y="6319349"/>
            <a:ext cx="2743200" cy="401638"/>
          </a:xfrm>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7681" y="1603461"/>
            <a:ext cx="5905849" cy="4351338"/>
          </a:xfrm>
          <a:prstGeom prst="rect">
            <a:avLst/>
          </a:prstGeom>
        </p:spPr>
        <p:txBody>
          <a:bodyPr/>
          <a:lstStyle/>
          <a:p>
            <a:pPr marL="0" indent="0">
              <a:lnSpc>
                <a:spcPct val="100000"/>
              </a:lnSpc>
              <a:spcBef>
                <a:spcPts val="1400"/>
              </a:spcBef>
              <a:buNone/>
            </a:pPr>
            <a:r>
              <a:rPr lang="en-US" sz="2400" dirty="0">
                <a:latin typeface="+mj-lt"/>
              </a:rPr>
              <a:t>Web Scraping proved effective at collecting Falcon 9 historical launch records from a Wikipedia page titled ‘List of Falcon 9 and Falcon Heavy launches.’</a:t>
            </a:r>
          </a:p>
          <a:p>
            <a:pPr marL="0" indent="0">
              <a:lnSpc>
                <a:spcPct val="100000"/>
              </a:lnSpc>
              <a:spcBef>
                <a:spcPts val="1400"/>
              </a:spcBef>
              <a:buNone/>
            </a:pPr>
            <a:r>
              <a:rPr lang="en-US" sz="2400" dirty="0">
                <a:latin typeface="+mj-lt"/>
              </a:rPr>
              <a:t>We requested the page using the </a:t>
            </a:r>
            <a:r>
              <a:rPr lang="en-US" sz="2400" dirty="0" err="1">
                <a:latin typeface="+mj-lt"/>
              </a:rPr>
              <a:t>response.get</a:t>
            </a:r>
            <a:r>
              <a:rPr lang="en-US" sz="2400" dirty="0">
                <a:latin typeface="+mj-lt"/>
              </a:rPr>
              <a:t>() method and then parsed the data as a </a:t>
            </a:r>
            <a:r>
              <a:rPr lang="en-US" sz="2400" dirty="0" err="1">
                <a:latin typeface="+mj-lt"/>
              </a:rPr>
              <a:t>BeautifulSoup</a:t>
            </a:r>
            <a:r>
              <a:rPr lang="en-US" sz="2400" dirty="0">
                <a:latin typeface="+mj-lt"/>
              </a:rPr>
              <a:t> object. From there, we extracted all column/variable names from the HTML table, and converted them into a </a:t>
            </a:r>
            <a:r>
              <a:rPr lang="en-US" sz="2400" dirty="0" err="1">
                <a:latin typeface="+mj-lt"/>
              </a:rPr>
              <a:t>dataframe</a:t>
            </a:r>
            <a:r>
              <a:rPr lang="en-US" sz="2400" dirty="0">
                <a:latin typeface="+mj-lt"/>
              </a:rPr>
              <a:t>. </a:t>
            </a:r>
            <a:endParaRPr lang="en-US" sz="3600" dirty="0">
              <a:solidFill>
                <a:schemeClr val="accent3">
                  <a:lumMod val="25000"/>
                </a:schemeClr>
              </a:solidFill>
              <a:latin typeface="+mj-lt"/>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Rectangle 1">
            <a:extLst>
              <a:ext uri="{FF2B5EF4-FFF2-40B4-BE49-F238E27FC236}">
                <a16:creationId xmlns:a16="http://schemas.microsoft.com/office/drawing/2014/main" id="{22894763-D64F-5AA6-0709-511A42507619}"/>
              </a:ext>
            </a:extLst>
          </p:cNvPr>
          <p:cNvSpPr/>
          <p:nvPr/>
        </p:nvSpPr>
        <p:spPr>
          <a:xfrm>
            <a:off x="7704844" y="1603461"/>
            <a:ext cx="3131512" cy="849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Retrieve JSON using </a:t>
            </a:r>
            <a:r>
              <a:rPr lang="en-US" dirty="0" err="1">
                <a:solidFill>
                  <a:schemeClr val="bg2"/>
                </a:solidFill>
              </a:rPr>
              <a:t>requests.get</a:t>
            </a:r>
            <a:r>
              <a:rPr lang="en-US" dirty="0">
                <a:solidFill>
                  <a:schemeClr val="bg2"/>
                </a:solidFill>
              </a:rPr>
              <a:t>()</a:t>
            </a:r>
          </a:p>
        </p:txBody>
      </p:sp>
      <p:cxnSp>
        <p:nvCxnSpPr>
          <p:cNvPr id="7" name="Straight Arrow Connector 6">
            <a:extLst>
              <a:ext uri="{FF2B5EF4-FFF2-40B4-BE49-F238E27FC236}">
                <a16:creationId xmlns:a16="http://schemas.microsoft.com/office/drawing/2014/main" id="{651F1925-AB8B-871B-F8CF-1E98A638209D}"/>
              </a:ext>
            </a:extLst>
          </p:cNvPr>
          <p:cNvCxnSpPr>
            <a:cxnSpLocks/>
            <a:stCxn id="2" idx="2"/>
          </p:cNvCxnSpPr>
          <p:nvPr/>
        </p:nvCxnSpPr>
        <p:spPr>
          <a:xfrm>
            <a:off x="9270600" y="2452627"/>
            <a:ext cx="0" cy="343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282AD8D5-BBC6-F731-5511-4A9E5B08E330}"/>
              </a:ext>
            </a:extLst>
          </p:cNvPr>
          <p:cNvSpPr/>
          <p:nvPr/>
        </p:nvSpPr>
        <p:spPr>
          <a:xfrm>
            <a:off x="7704844" y="2845812"/>
            <a:ext cx="3131512" cy="8496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Converting the JSON into a </a:t>
            </a:r>
            <a:r>
              <a:rPr lang="en-US" dirty="0" err="1">
                <a:solidFill>
                  <a:schemeClr val="bg2"/>
                </a:solidFill>
              </a:rPr>
              <a:t>BeautifulSoup</a:t>
            </a:r>
            <a:r>
              <a:rPr lang="en-US" dirty="0">
                <a:solidFill>
                  <a:schemeClr val="bg2"/>
                </a:solidFill>
              </a:rPr>
              <a:t> object</a:t>
            </a:r>
          </a:p>
        </p:txBody>
      </p:sp>
      <p:cxnSp>
        <p:nvCxnSpPr>
          <p:cNvPr id="9" name="Straight Arrow Connector 8">
            <a:extLst>
              <a:ext uri="{FF2B5EF4-FFF2-40B4-BE49-F238E27FC236}">
                <a16:creationId xmlns:a16="http://schemas.microsoft.com/office/drawing/2014/main" id="{62E9C941-47EE-9902-6D21-5D4F18130B57}"/>
              </a:ext>
            </a:extLst>
          </p:cNvPr>
          <p:cNvCxnSpPr>
            <a:cxnSpLocks/>
            <a:stCxn id="8" idx="2"/>
          </p:cNvCxnSpPr>
          <p:nvPr/>
        </p:nvCxnSpPr>
        <p:spPr>
          <a:xfrm>
            <a:off x="9270600" y="3695485"/>
            <a:ext cx="0" cy="343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E61133CC-C1A3-71A5-D065-57390B8E7470}"/>
              </a:ext>
            </a:extLst>
          </p:cNvPr>
          <p:cNvSpPr/>
          <p:nvPr/>
        </p:nvSpPr>
        <p:spPr>
          <a:xfrm>
            <a:off x="7704844" y="4068905"/>
            <a:ext cx="3131512" cy="786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Extracting relevant data from table into a dictionary</a:t>
            </a:r>
          </a:p>
        </p:txBody>
      </p:sp>
      <p:cxnSp>
        <p:nvCxnSpPr>
          <p:cNvPr id="11" name="Straight Arrow Connector 10">
            <a:extLst>
              <a:ext uri="{FF2B5EF4-FFF2-40B4-BE49-F238E27FC236}">
                <a16:creationId xmlns:a16="http://schemas.microsoft.com/office/drawing/2014/main" id="{8F905B8B-E426-5239-8F17-DFAD16267491}"/>
              </a:ext>
            </a:extLst>
          </p:cNvPr>
          <p:cNvCxnSpPr>
            <a:cxnSpLocks/>
            <a:stCxn id="10" idx="2"/>
          </p:cNvCxnSpPr>
          <p:nvPr/>
        </p:nvCxnSpPr>
        <p:spPr>
          <a:xfrm>
            <a:off x="9270600" y="4855276"/>
            <a:ext cx="0" cy="3439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EEAD3D15-88CF-845D-523F-816E328906E7}"/>
              </a:ext>
            </a:extLst>
          </p:cNvPr>
          <p:cNvSpPr/>
          <p:nvPr/>
        </p:nvSpPr>
        <p:spPr>
          <a:xfrm>
            <a:off x="7704844" y="5241899"/>
            <a:ext cx="3131512" cy="8514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Converting the dictionary to a pandas </a:t>
            </a:r>
            <a:r>
              <a:rPr lang="en-US" dirty="0" err="1"/>
              <a:t>dataframe</a:t>
            </a:r>
            <a:r>
              <a:rPr lang="en-US" dirty="0"/>
              <a:t> for further use</a:t>
            </a:r>
          </a:p>
        </p:txBody>
      </p:sp>
    </p:spTree>
    <p:extLst>
      <p:ext uri="{BB962C8B-B14F-4D97-AF65-F5344CB8AC3E}">
        <p14:creationId xmlns:p14="http://schemas.microsoft.com/office/powerpoint/2010/main" val="1007541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4902" y="1481676"/>
            <a:ext cx="10453070" cy="4351338"/>
          </a:xfrm>
          <a:prstGeom prst="rect">
            <a:avLst/>
          </a:prstGeom>
        </p:spPr>
        <p:txBody>
          <a:bodyPr/>
          <a:lstStyle/>
          <a:p>
            <a:pPr marL="0" indent="0">
              <a:buNone/>
            </a:pPr>
            <a:r>
              <a:rPr lang="en-US" sz="2800" dirty="0"/>
              <a:t>Exploratory Data Analysis (EDA) was performed on the dataset before wrangling. This included: </a:t>
            </a:r>
          </a:p>
          <a:p>
            <a:pPr marL="0" indent="0">
              <a:buNone/>
            </a:pPr>
            <a:r>
              <a:rPr lang="en-US" sz="2800" dirty="0"/>
              <a:t>• Finding the number of launches at each site. </a:t>
            </a:r>
          </a:p>
          <a:p>
            <a:pPr marL="0" indent="0">
              <a:buNone/>
            </a:pPr>
            <a:r>
              <a:rPr lang="en-US" sz="2800" dirty="0"/>
              <a:t>• Visualizing how many orbits each launch was scheduled to take</a:t>
            </a:r>
          </a:p>
          <a:p>
            <a:pPr marL="0" indent="0">
              <a:buNone/>
            </a:pPr>
            <a:r>
              <a:rPr lang="en-US" sz="2800" dirty="0"/>
              <a:t>• Comparing mission outcomes to their orbit type </a:t>
            </a:r>
          </a:p>
          <a:p>
            <a:pPr marL="0" indent="0">
              <a:buNone/>
            </a:pPr>
            <a:endParaRPr lang="en-US" sz="800" dirty="0"/>
          </a:p>
          <a:p>
            <a:pPr marL="0" indent="0">
              <a:buNone/>
            </a:pPr>
            <a:r>
              <a:rPr lang="en-US" sz="2800" dirty="0"/>
              <a:t>Finally, the landing outcome label was created from our Outcome column, with One Hot encoding of 0 denoting failure and 1 denoting successful landing. The cleaned data was exported to a .csv file.</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495</TotalTime>
  <Words>2658</Words>
  <Application>Microsoft Office PowerPoint</Application>
  <PresentationFormat>Widescreen</PresentationFormat>
  <Paragraphs>236</Paragraphs>
  <Slides>45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Perez, Brandon</cp:lastModifiedBy>
  <cp:revision>199</cp:revision>
  <dcterms:created xsi:type="dcterms:W3CDTF">2021-04-29T18:58:34Z</dcterms:created>
  <dcterms:modified xsi:type="dcterms:W3CDTF">2023-12-20T06:09:53Z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